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1"/>
  </p:notesMasterIdLst>
  <p:sldIdLst>
    <p:sldId id="256" r:id="rId5"/>
    <p:sldId id="257" r:id="rId6"/>
    <p:sldId id="258" r:id="rId7"/>
    <p:sldId id="259" r:id="rId8"/>
    <p:sldId id="260" r:id="rId9"/>
    <p:sldId id="261" r:id="rId10"/>
  </p:sldIdLst>
  <p:sldSz cx="18288000" cy="10287000"/>
  <p:notesSz cx="6858000" cy="9144000"/>
  <p:embeddedFontLst>
    <p:embeddedFont>
      <p:font typeface="Public Sans" panose="020B0604020202020204" charset="0"/>
      <p:regular r:id="rId12"/>
    </p:embeddedFont>
    <p:embeddedFont>
      <p:font typeface="Public Sans Bold" panose="020B0604020202020204" charset="0"/>
      <p:regular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774" y="3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2.fntdata"/><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font" Target="fonts/font1.fntdata"/><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71CD27-CF40-4A5E-B597-B7DA858C5D2C}" type="datetimeFigureOut">
              <a:rPr lang="en-US" smtClean="0"/>
              <a:t>5/7/2026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322A5B-0590-4397-8719-973F13C87F06}" type="slidenum">
              <a:rPr lang="en-US" smtClean="0"/>
              <a:t>‹#›</a:t>
            </a:fld>
            <a:endParaRPr lang="en-US"/>
          </a:p>
        </p:txBody>
      </p:sp>
    </p:spTree>
    <p:extLst>
      <p:ext uri="{BB962C8B-B14F-4D97-AF65-F5344CB8AC3E}">
        <p14:creationId xmlns:p14="http://schemas.microsoft.com/office/powerpoint/2010/main" val="3511484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9.jpe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00784" y="-445005"/>
            <a:ext cx="5546693" cy="11382397"/>
            <a:chOff x="0" y="0"/>
            <a:chExt cx="1460857" cy="2997833"/>
          </a:xfrm>
        </p:grpSpPr>
        <p:sp>
          <p:nvSpPr>
            <p:cNvPr id="3" name="Freeform 3"/>
            <p:cNvSpPr/>
            <p:nvPr/>
          </p:nvSpPr>
          <p:spPr>
            <a:xfrm>
              <a:off x="0" y="0"/>
              <a:ext cx="1460857" cy="2997833"/>
            </a:xfrm>
            <a:custGeom>
              <a:avLst/>
              <a:gdLst/>
              <a:ahLst/>
              <a:cxnLst/>
              <a:rect l="l" t="t" r="r" b="b"/>
              <a:pathLst>
                <a:path w="1460857" h="2997833">
                  <a:moveTo>
                    <a:pt x="0" y="0"/>
                  </a:moveTo>
                  <a:lnTo>
                    <a:pt x="1460857" y="0"/>
                  </a:lnTo>
                  <a:lnTo>
                    <a:pt x="1460857" y="2997833"/>
                  </a:lnTo>
                  <a:lnTo>
                    <a:pt x="0" y="2997833"/>
                  </a:lnTo>
                  <a:close/>
                </a:path>
              </a:pathLst>
            </a:custGeom>
            <a:solidFill>
              <a:srgbClr val="32B558"/>
            </a:solidFill>
          </p:spPr>
          <p:txBody>
            <a:bodyPr/>
            <a:lstStyle/>
            <a:p>
              <a:endParaRPr lang="en-US"/>
            </a:p>
          </p:txBody>
        </p:sp>
        <p:sp>
          <p:nvSpPr>
            <p:cNvPr id="4" name="TextBox 4"/>
            <p:cNvSpPr txBox="1"/>
            <p:nvPr/>
          </p:nvSpPr>
          <p:spPr>
            <a:xfrm>
              <a:off x="0" y="-47625"/>
              <a:ext cx="1460857" cy="3045458"/>
            </a:xfrm>
            <a:prstGeom prst="rect">
              <a:avLst/>
            </a:prstGeom>
          </p:spPr>
          <p:txBody>
            <a:bodyPr lIns="50800" tIns="50800" rIns="50800" bIns="50800" rtlCol="0" anchor="ctr"/>
            <a:lstStyle/>
            <a:p>
              <a:pPr algn="ctr">
                <a:lnSpc>
                  <a:spcPts val="2330"/>
                </a:lnSpc>
              </a:pPr>
              <a:endParaRPr/>
            </a:p>
          </p:txBody>
        </p:sp>
      </p:grpSp>
      <p:grpSp>
        <p:nvGrpSpPr>
          <p:cNvPr id="5" name="Group 5"/>
          <p:cNvGrpSpPr/>
          <p:nvPr/>
        </p:nvGrpSpPr>
        <p:grpSpPr>
          <a:xfrm>
            <a:off x="7820071" y="410990"/>
            <a:ext cx="2530396" cy="591300"/>
            <a:chOff x="0" y="0"/>
            <a:chExt cx="1271530" cy="1711617"/>
          </a:xfrm>
        </p:grpSpPr>
        <p:sp>
          <p:nvSpPr>
            <p:cNvPr id="6" name="Freeform 6"/>
            <p:cNvSpPr/>
            <p:nvPr/>
          </p:nvSpPr>
          <p:spPr>
            <a:xfrm>
              <a:off x="0" y="0"/>
              <a:ext cx="1271530" cy="1711617"/>
            </a:xfrm>
            <a:custGeom>
              <a:avLst/>
              <a:gdLst/>
              <a:ahLst/>
              <a:cxnLst/>
              <a:rect l="l" t="t" r="r" b="b"/>
              <a:pathLst>
                <a:path w="1271530" h="1711617">
                  <a:moveTo>
                    <a:pt x="0" y="0"/>
                  </a:moveTo>
                  <a:lnTo>
                    <a:pt x="1271530" y="0"/>
                  </a:lnTo>
                  <a:lnTo>
                    <a:pt x="1271530" y="1711617"/>
                  </a:lnTo>
                  <a:lnTo>
                    <a:pt x="0" y="1711617"/>
                  </a:lnTo>
                  <a:close/>
                </a:path>
              </a:pathLst>
            </a:custGeom>
            <a:solidFill>
              <a:srgbClr val="FB8240"/>
            </a:solidFill>
          </p:spPr>
          <p:txBody>
            <a:bodyPr/>
            <a:lstStyle/>
            <a:p>
              <a:r>
                <a:rPr lang="en-US" dirty="0"/>
                <a:t>Agenda#14</a:t>
              </a:r>
            </a:p>
            <a:p>
              <a:r>
                <a:rPr lang="en-US" dirty="0"/>
                <a:t>5/18/2026</a:t>
              </a:r>
            </a:p>
          </p:txBody>
        </p:sp>
        <p:sp>
          <p:nvSpPr>
            <p:cNvPr id="7" name="TextBox 7"/>
            <p:cNvSpPr txBox="1"/>
            <p:nvPr/>
          </p:nvSpPr>
          <p:spPr>
            <a:xfrm>
              <a:off x="0" y="-47625"/>
              <a:ext cx="1271530" cy="1759242"/>
            </a:xfrm>
            <a:prstGeom prst="rect">
              <a:avLst/>
            </a:prstGeom>
          </p:spPr>
          <p:txBody>
            <a:bodyPr lIns="50800" tIns="50800" rIns="50800" bIns="50800" rtlCol="0" anchor="ctr"/>
            <a:lstStyle/>
            <a:p>
              <a:pPr algn="ctr">
                <a:lnSpc>
                  <a:spcPts val="2330"/>
                </a:lnSpc>
              </a:pPr>
              <a:endParaRPr/>
            </a:p>
          </p:txBody>
        </p:sp>
      </p:grpSp>
      <p:sp>
        <p:nvSpPr>
          <p:cNvPr id="8" name="Freeform 8"/>
          <p:cNvSpPr/>
          <p:nvPr/>
        </p:nvSpPr>
        <p:spPr>
          <a:xfrm>
            <a:off x="2389481" y="754877"/>
            <a:ext cx="15370008" cy="9042997"/>
          </a:xfrm>
          <a:custGeom>
            <a:avLst/>
            <a:gdLst/>
            <a:ahLst/>
            <a:cxnLst/>
            <a:rect l="l" t="t" r="r" b="b"/>
            <a:pathLst>
              <a:path w="15370008" h="9042997">
                <a:moveTo>
                  <a:pt x="0" y="0"/>
                </a:moveTo>
                <a:lnTo>
                  <a:pt x="15370009" y="0"/>
                </a:lnTo>
                <a:lnTo>
                  <a:pt x="15370009" y="9042997"/>
                </a:lnTo>
                <a:lnTo>
                  <a:pt x="0" y="9042997"/>
                </a:lnTo>
                <a:lnTo>
                  <a:pt x="0" y="0"/>
                </a:lnTo>
                <a:close/>
              </a:path>
            </a:pathLst>
          </a:custGeom>
          <a:blipFill>
            <a:blip r:embed="rId2"/>
            <a:stretch>
              <a:fillRect/>
            </a:stretch>
          </a:blipFill>
        </p:spPr>
        <p:txBody>
          <a:bodyPr/>
          <a:lstStyle/>
          <a:p>
            <a:endParaRPr lang="en-US"/>
          </a:p>
        </p:txBody>
      </p:sp>
      <p:grpSp>
        <p:nvGrpSpPr>
          <p:cNvPr id="9" name="Group 9"/>
          <p:cNvGrpSpPr/>
          <p:nvPr/>
        </p:nvGrpSpPr>
        <p:grpSpPr>
          <a:xfrm>
            <a:off x="1028700" y="1028700"/>
            <a:ext cx="16230600" cy="8229600"/>
            <a:chOff x="0" y="0"/>
            <a:chExt cx="4274726" cy="2167467"/>
          </a:xfrm>
        </p:grpSpPr>
        <p:sp>
          <p:nvSpPr>
            <p:cNvPr id="10" name="Freeform 10"/>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US"/>
            </a:p>
          </p:txBody>
        </p:sp>
        <p:sp>
          <p:nvSpPr>
            <p:cNvPr id="11" name="TextBox 11"/>
            <p:cNvSpPr txBox="1"/>
            <p:nvPr/>
          </p:nvSpPr>
          <p:spPr>
            <a:xfrm>
              <a:off x="0" y="-47625"/>
              <a:ext cx="4274726" cy="2215092"/>
            </a:xfrm>
            <a:prstGeom prst="rect">
              <a:avLst/>
            </a:prstGeom>
          </p:spPr>
          <p:txBody>
            <a:bodyPr lIns="50800" tIns="50800" rIns="50800" bIns="50800" rtlCol="0" anchor="ctr"/>
            <a:lstStyle/>
            <a:p>
              <a:pPr algn="ctr">
                <a:lnSpc>
                  <a:spcPts val="2330"/>
                </a:lnSpc>
              </a:pPr>
              <a:endParaRPr/>
            </a:p>
          </p:txBody>
        </p:sp>
      </p:grpSp>
      <p:grpSp>
        <p:nvGrpSpPr>
          <p:cNvPr id="12" name="Group 12"/>
          <p:cNvGrpSpPr/>
          <p:nvPr/>
        </p:nvGrpSpPr>
        <p:grpSpPr>
          <a:xfrm>
            <a:off x="1028700" y="1028700"/>
            <a:ext cx="7589038" cy="1144748"/>
            <a:chOff x="0" y="0"/>
            <a:chExt cx="1998759" cy="301497"/>
          </a:xfrm>
        </p:grpSpPr>
        <p:sp>
          <p:nvSpPr>
            <p:cNvPr id="13" name="Freeform 13"/>
            <p:cNvSpPr/>
            <p:nvPr/>
          </p:nvSpPr>
          <p:spPr>
            <a:xfrm>
              <a:off x="0" y="0"/>
              <a:ext cx="1998759" cy="301497"/>
            </a:xfrm>
            <a:custGeom>
              <a:avLst/>
              <a:gdLst/>
              <a:ahLst/>
              <a:cxnLst/>
              <a:rect l="l" t="t" r="r" b="b"/>
              <a:pathLst>
                <a:path w="1998759" h="301497">
                  <a:moveTo>
                    <a:pt x="0" y="0"/>
                  </a:moveTo>
                  <a:lnTo>
                    <a:pt x="1998759" y="0"/>
                  </a:lnTo>
                  <a:lnTo>
                    <a:pt x="1998759" y="301497"/>
                  </a:lnTo>
                  <a:lnTo>
                    <a:pt x="0" y="301497"/>
                  </a:lnTo>
                  <a:close/>
                </a:path>
              </a:pathLst>
            </a:custGeom>
            <a:solidFill>
              <a:srgbClr val="08A4CA"/>
            </a:solidFill>
          </p:spPr>
          <p:txBody>
            <a:bodyPr/>
            <a:lstStyle/>
            <a:p>
              <a:endParaRPr lang="en-US"/>
            </a:p>
          </p:txBody>
        </p:sp>
        <p:sp>
          <p:nvSpPr>
            <p:cNvPr id="14" name="TextBox 14"/>
            <p:cNvSpPr txBox="1"/>
            <p:nvPr/>
          </p:nvSpPr>
          <p:spPr>
            <a:xfrm>
              <a:off x="0" y="-38100"/>
              <a:ext cx="1998759" cy="339597"/>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a:off x="10406377" y="347893"/>
            <a:ext cx="6852923" cy="9591215"/>
          </a:xfrm>
          <a:custGeom>
            <a:avLst/>
            <a:gdLst/>
            <a:ahLst/>
            <a:cxnLst/>
            <a:rect l="l" t="t" r="r" b="b"/>
            <a:pathLst>
              <a:path w="6852923" h="9591215">
                <a:moveTo>
                  <a:pt x="0" y="0"/>
                </a:moveTo>
                <a:lnTo>
                  <a:pt x="6852923" y="0"/>
                </a:lnTo>
                <a:lnTo>
                  <a:pt x="6852923" y="9591214"/>
                </a:lnTo>
                <a:lnTo>
                  <a:pt x="0" y="9591214"/>
                </a:lnTo>
                <a:lnTo>
                  <a:pt x="0" y="0"/>
                </a:lnTo>
                <a:close/>
              </a:path>
            </a:pathLst>
          </a:custGeom>
          <a:blipFill>
            <a:blip r:embed="rId3"/>
            <a:stretch>
              <a:fillRect/>
            </a:stretch>
          </a:blipFill>
        </p:spPr>
        <p:txBody>
          <a:bodyPr/>
          <a:lstStyle/>
          <a:p>
            <a:endParaRPr lang="en-US"/>
          </a:p>
        </p:txBody>
      </p:sp>
      <p:sp>
        <p:nvSpPr>
          <p:cNvPr id="16" name="TextBox 16"/>
          <p:cNvSpPr txBox="1"/>
          <p:nvPr/>
        </p:nvSpPr>
        <p:spPr>
          <a:xfrm>
            <a:off x="2525997" y="3505842"/>
            <a:ext cx="5247262" cy="3199116"/>
          </a:xfrm>
          <a:prstGeom prst="rect">
            <a:avLst/>
          </a:prstGeom>
        </p:spPr>
        <p:txBody>
          <a:bodyPr lIns="0" tIns="0" rIns="0" bIns="0" rtlCol="0" anchor="t">
            <a:spAutoFit/>
          </a:bodyPr>
          <a:lstStyle/>
          <a:p>
            <a:pPr algn="ctr">
              <a:lnSpc>
                <a:spcPts val="4270"/>
              </a:lnSpc>
            </a:pPr>
            <a:r>
              <a:rPr lang="en-US" sz="3050" b="1" u="sng">
                <a:solidFill>
                  <a:srgbClr val="000000"/>
                </a:solidFill>
                <a:latin typeface="Public Sans Bold"/>
                <a:ea typeface="Public Sans Bold"/>
                <a:cs typeface="Public Sans Bold"/>
                <a:sym typeface="Public Sans Bold"/>
              </a:rPr>
              <a:t>Save the Date!</a:t>
            </a:r>
          </a:p>
          <a:p>
            <a:pPr algn="ctr">
              <a:lnSpc>
                <a:spcPts val="4270"/>
              </a:lnSpc>
            </a:pPr>
            <a:r>
              <a:rPr lang="en-US" sz="3050" b="1">
                <a:solidFill>
                  <a:srgbClr val="000000"/>
                </a:solidFill>
                <a:latin typeface="Public Sans Bold"/>
                <a:ea typeface="Public Sans Bold"/>
                <a:cs typeface="Public Sans Bold"/>
                <a:sym typeface="Public Sans Bold"/>
              </a:rPr>
              <a:t>2026 Annual Luncheon </a:t>
            </a:r>
          </a:p>
          <a:p>
            <a:pPr algn="ctr">
              <a:lnSpc>
                <a:spcPts val="4270"/>
              </a:lnSpc>
            </a:pPr>
            <a:r>
              <a:rPr lang="en-US" sz="3050" b="1">
                <a:solidFill>
                  <a:srgbClr val="000000"/>
                </a:solidFill>
                <a:latin typeface="Public Sans Bold"/>
                <a:ea typeface="Public Sans Bold"/>
                <a:cs typeface="Public Sans Bold"/>
                <a:sym typeface="Public Sans Bold"/>
              </a:rPr>
              <a:t>Friday August 21, 2026 </a:t>
            </a:r>
          </a:p>
          <a:p>
            <a:pPr algn="ctr">
              <a:lnSpc>
                <a:spcPts val="4270"/>
              </a:lnSpc>
            </a:pPr>
            <a:endParaRPr lang="en-US" sz="3050" b="1">
              <a:solidFill>
                <a:srgbClr val="000000"/>
              </a:solidFill>
              <a:latin typeface="Public Sans Bold"/>
              <a:ea typeface="Public Sans Bold"/>
              <a:cs typeface="Public Sans Bold"/>
              <a:sym typeface="Public Sans Bold"/>
            </a:endParaRPr>
          </a:p>
          <a:p>
            <a:pPr algn="ctr">
              <a:lnSpc>
                <a:spcPts val="4270"/>
              </a:lnSpc>
            </a:pPr>
            <a:r>
              <a:rPr lang="en-US" sz="3050" b="1">
                <a:solidFill>
                  <a:srgbClr val="000000"/>
                </a:solidFill>
                <a:latin typeface="Public Sans Bold"/>
                <a:ea typeface="Public Sans Bold"/>
                <a:cs typeface="Public Sans Bold"/>
                <a:sym typeface="Public Sans Bold"/>
              </a:rPr>
              <a:t>The Rusty Pelican</a:t>
            </a:r>
          </a:p>
          <a:p>
            <a:pPr algn="ctr">
              <a:lnSpc>
                <a:spcPts val="4270"/>
              </a:lnSpc>
              <a:spcBef>
                <a:spcPct val="0"/>
              </a:spcBef>
            </a:pPr>
            <a:r>
              <a:rPr lang="en-US" sz="3050" b="1">
                <a:solidFill>
                  <a:srgbClr val="000000"/>
                </a:solidFill>
                <a:latin typeface="Public Sans Bold"/>
                <a:ea typeface="Public Sans Bold"/>
                <a:cs typeface="Public Sans Bold"/>
                <a:sym typeface="Public Sans Bold"/>
              </a:rPr>
              <a:t>11:30-1:00pm</a:t>
            </a:r>
          </a:p>
        </p:txBody>
      </p:sp>
      <p:sp>
        <p:nvSpPr>
          <p:cNvPr id="17" name="TextBox 17"/>
          <p:cNvSpPr txBox="1"/>
          <p:nvPr/>
        </p:nvSpPr>
        <p:spPr>
          <a:xfrm>
            <a:off x="2028797" y="1098756"/>
            <a:ext cx="5588843" cy="1074692"/>
          </a:xfrm>
          <a:prstGeom prst="rect">
            <a:avLst/>
          </a:prstGeom>
        </p:spPr>
        <p:txBody>
          <a:bodyPr lIns="0" tIns="0" rIns="0" bIns="0" rtlCol="0" anchor="t">
            <a:spAutoFit/>
          </a:bodyPr>
          <a:lstStyle/>
          <a:p>
            <a:pPr algn="ctr">
              <a:lnSpc>
                <a:spcPts val="4289"/>
              </a:lnSpc>
            </a:pPr>
            <a:r>
              <a:rPr lang="en-US" sz="3064" b="1">
                <a:solidFill>
                  <a:srgbClr val="FFFFFF"/>
                </a:solidFill>
                <a:latin typeface="Public Sans Bold"/>
                <a:ea typeface="Public Sans Bold"/>
                <a:cs typeface="Public Sans Bold"/>
                <a:sym typeface="Public Sans Bold"/>
              </a:rPr>
              <a:t>May 2026 </a:t>
            </a:r>
          </a:p>
          <a:p>
            <a:pPr algn="ctr">
              <a:lnSpc>
                <a:spcPts val="4289"/>
              </a:lnSpc>
              <a:spcBef>
                <a:spcPct val="0"/>
              </a:spcBef>
            </a:pPr>
            <a:r>
              <a:rPr lang="en-US" sz="3064" b="1">
                <a:solidFill>
                  <a:srgbClr val="FFFFFF"/>
                </a:solidFill>
                <a:latin typeface="Public Sans Bold"/>
                <a:ea typeface="Public Sans Bold"/>
                <a:cs typeface="Public Sans Bold"/>
                <a:sym typeface="Public Sans Bold"/>
              </a:rPr>
              <a:t>Board Meeting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00784" y="-445005"/>
            <a:ext cx="5546693" cy="11382397"/>
            <a:chOff x="0" y="0"/>
            <a:chExt cx="1460857" cy="2997833"/>
          </a:xfrm>
        </p:grpSpPr>
        <p:sp>
          <p:nvSpPr>
            <p:cNvPr id="3" name="Freeform 3"/>
            <p:cNvSpPr/>
            <p:nvPr/>
          </p:nvSpPr>
          <p:spPr>
            <a:xfrm>
              <a:off x="0" y="0"/>
              <a:ext cx="1460857" cy="2997833"/>
            </a:xfrm>
            <a:custGeom>
              <a:avLst/>
              <a:gdLst/>
              <a:ahLst/>
              <a:cxnLst/>
              <a:rect l="l" t="t" r="r" b="b"/>
              <a:pathLst>
                <a:path w="1460857" h="2997833">
                  <a:moveTo>
                    <a:pt x="0" y="0"/>
                  </a:moveTo>
                  <a:lnTo>
                    <a:pt x="1460857" y="0"/>
                  </a:lnTo>
                  <a:lnTo>
                    <a:pt x="1460857" y="2997833"/>
                  </a:lnTo>
                  <a:lnTo>
                    <a:pt x="0" y="2997833"/>
                  </a:lnTo>
                  <a:close/>
                </a:path>
              </a:pathLst>
            </a:custGeom>
            <a:solidFill>
              <a:srgbClr val="32B558"/>
            </a:solidFill>
          </p:spPr>
          <p:txBody>
            <a:bodyPr/>
            <a:lstStyle/>
            <a:p>
              <a:endParaRPr lang="en-US"/>
            </a:p>
          </p:txBody>
        </p:sp>
        <p:sp>
          <p:nvSpPr>
            <p:cNvPr id="4" name="TextBox 4"/>
            <p:cNvSpPr txBox="1"/>
            <p:nvPr/>
          </p:nvSpPr>
          <p:spPr>
            <a:xfrm>
              <a:off x="0" y="-47625"/>
              <a:ext cx="1460857" cy="3045458"/>
            </a:xfrm>
            <a:prstGeom prst="rect">
              <a:avLst/>
            </a:prstGeom>
          </p:spPr>
          <p:txBody>
            <a:bodyPr lIns="50800" tIns="50800" rIns="50800" bIns="50800" rtlCol="0" anchor="ctr"/>
            <a:lstStyle/>
            <a:p>
              <a:pPr algn="ctr">
                <a:lnSpc>
                  <a:spcPts val="2330"/>
                </a:lnSpc>
              </a:pPr>
              <a:endParaRPr/>
            </a:p>
          </p:txBody>
        </p:sp>
      </p:grpSp>
      <p:grpSp>
        <p:nvGrpSpPr>
          <p:cNvPr id="5" name="Group 5"/>
          <p:cNvGrpSpPr/>
          <p:nvPr/>
        </p:nvGrpSpPr>
        <p:grpSpPr>
          <a:xfrm>
            <a:off x="13776404" y="-2783373"/>
            <a:ext cx="4827839" cy="6498796"/>
            <a:chOff x="0" y="0"/>
            <a:chExt cx="1271530" cy="1711617"/>
          </a:xfrm>
        </p:grpSpPr>
        <p:sp>
          <p:nvSpPr>
            <p:cNvPr id="6" name="Freeform 6"/>
            <p:cNvSpPr/>
            <p:nvPr/>
          </p:nvSpPr>
          <p:spPr>
            <a:xfrm>
              <a:off x="0" y="0"/>
              <a:ext cx="1271530" cy="1711617"/>
            </a:xfrm>
            <a:custGeom>
              <a:avLst/>
              <a:gdLst/>
              <a:ahLst/>
              <a:cxnLst/>
              <a:rect l="l" t="t" r="r" b="b"/>
              <a:pathLst>
                <a:path w="1271530" h="1711617">
                  <a:moveTo>
                    <a:pt x="0" y="0"/>
                  </a:moveTo>
                  <a:lnTo>
                    <a:pt x="1271530" y="0"/>
                  </a:lnTo>
                  <a:lnTo>
                    <a:pt x="1271530" y="1711617"/>
                  </a:lnTo>
                  <a:lnTo>
                    <a:pt x="0" y="1711617"/>
                  </a:lnTo>
                  <a:close/>
                </a:path>
              </a:pathLst>
            </a:custGeom>
            <a:solidFill>
              <a:srgbClr val="FB8240"/>
            </a:solidFill>
          </p:spPr>
          <p:txBody>
            <a:bodyPr/>
            <a:lstStyle/>
            <a:p>
              <a:endParaRPr lang="en-US"/>
            </a:p>
          </p:txBody>
        </p:sp>
        <p:sp>
          <p:nvSpPr>
            <p:cNvPr id="7" name="TextBox 7"/>
            <p:cNvSpPr txBox="1"/>
            <p:nvPr/>
          </p:nvSpPr>
          <p:spPr>
            <a:xfrm>
              <a:off x="0" y="-47625"/>
              <a:ext cx="1271530" cy="1759242"/>
            </a:xfrm>
            <a:prstGeom prst="rect">
              <a:avLst/>
            </a:prstGeom>
          </p:spPr>
          <p:txBody>
            <a:bodyPr lIns="50800" tIns="50800" rIns="50800" bIns="50800" rtlCol="0" anchor="ctr"/>
            <a:lstStyle/>
            <a:p>
              <a:pPr algn="ctr">
                <a:lnSpc>
                  <a:spcPts val="2330"/>
                </a:lnSpc>
              </a:pPr>
              <a:endParaRPr/>
            </a:p>
          </p:txBody>
        </p:sp>
      </p:grpSp>
      <p:sp>
        <p:nvSpPr>
          <p:cNvPr id="8" name="Freeform 8"/>
          <p:cNvSpPr/>
          <p:nvPr/>
        </p:nvSpPr>
        <p:spPr>
          <a:xfrm>
            <a:off x="2389481" y="754877"/>
            <a:ext cx="15370008" cy="9042997"/>
          </a:xfrm>
          <a:custGeom>
            <a:avLst/>
            <a:gdLst/>
            <a:ahLst/>
            <a:cxnLst/>
            <a:rect l="l" t="t" r="r" b="b"/>
            <a:pathLst>
              <a:path w="15370008" h="9042997">
                <a:moveTo>
                  <a:pt x="0" y="0"/>
                </a:moveTo>
                <a:lnTo>
                  <a:pt x="15370009" y="0"/>
                </a:lnTo>
                <a:lnTo>
                  <a:pt x="15370009" y="9042997"/>
                </a:lnTo>
                <a:lnTo>
                  <a:pt x="0" y="9042997"/>
                </a:lnTo>
                <a:lnTo>
                  <a:pt x="0" y="0"/>
                </a:lnTo>
                <a:close/>
              </a:path>
            </a:pathLst>
          </a:custGeom>
          <a:blipFill>
            <a:blip r:embed="rId2"/>
            <a:stretch>
              <a:fillRect/>
            </a:stretch>
          </a:blipFill>
        </p:spPr>
        <p:txBody>
          <a:bodyPr/>
          <a:lstStyle/>
          <a:p>
            <a:endParaRPr lang="en-US"/>
          </a:p>
        </p:txBody>
      </p:sp>
      <p:grpSp>
        <p:nvGrpSpPr>
          <p:cNvPr id="9" name="Group 9"/>
          <p:cNvGrpSpPr/>
          <p:nvPr/>
        </p:nvGrpSpPr>
        <p:grpSpPr>
          <a:xfrm>
            <a:off x="1028700" y="1028700"/>
            <a:ext cx="16230600" cy="8229600"/>
            <a:chOff x="0" y="0"/>
            <a:chExt cx="4274726" cy="2167467"/>
          </a:xfrm>
        </p:grpSpPr>
        <p:sp>
          <p:nvSpPr>
            <p:cNvPr id="10" name="Freeform 10"/>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US"/>
            </a:p>
          </p:txBody>
        </p:sp>
        <p:sp>
          <p:nvSpPr>
            <p:cNvPr id="11" name="TextBox 11"/>
            <p:cNvSpPr txBox="1"/>
            <p:nvPr/>
          </p:nvSpPr>
          <p:spPr>
            <a:xfrm>
              <a:off x="0" y="-47625"/>
              <a:ext cx="4274726" cy="2215092"/>
            </a:xfrm>
            <a:prstGeom prst="rect">
              <a:avLst/>
            </a:prstGeom>
          </p:spPr>
          <p:txBody>
            <a:bodyPr lIns="50800" tIns="50800" rIns="50800" bIns="50800" rtlCol="0" anchor="ctr"/>
            <a:lstStyle/>
            <a:p>
              <a:pPr algn="ctr">
                <a:lnSpc>
                  <a:spcPts val="2330"/>
                </a:lnSpc>
              </a:pPr>
              <a:endParaRPr/>
            </a:p>
          </p:txBody>
        </p:sp>
      </p:grpSp>
      <p:grpSp>
        <p:nvGrpSpPr>
          <p:cNvPr id="12" name="Group 12"/>
          <p:cNvGrpSpPr/>
          <p:nvPr/>
        </p:nvGrpSpPr>
        <p:grpSpPr>
          <a:xfrm>
            <a:off x="1028700" y="1028700"/>
            <a:ext cx="7589038" cy="1144748"/>
            <a:chOff x="0" y="0"/>
            <a:chExt cx="1998759" cy="301497"/>
          </a:xfrm>
        </p:grpSpPr>
        <p:sp>
          <p:nvSpPr>
            <p:cNvPr id="13" name="Freeform 13"/>
            <p:cNvSpPr/>
            <p:nvPr/>
          </p:nvSpPr>
          <p:spPr>
            <a:xfrm>
              <a:off x="0" y="0"/>
              <a:ext cx="1998759" cy="301497"/>
            </a:xfrm>
            <a:custGeom>
              <a:avLst/>
              <a:gdLst/>
              <a:ahLst/>
              <a:cxnLst/>
              <a:rect l="l" t="t" r="r" b="b"/>
              <a:pathLst>
                <a:path w="1998759" h="301497">
                  <a:moveTo>
                    <a:pt x="0" y="0"/>
                  </a:moveTo>
                  <a:lnTo>
                    <a:pt x="1998759" y="0"/>
                  </a:lnTo>
                  <a:lnTo>
                    <a:pt x="1998759" y="301497"/>
                  </a:lnTo>
                  <a:lnTo>
                    <a:pt x="0" y="301497"/>
                  </a:lnTo>
                  <a:close/>
                </a:path>
              </a:pathLst>
            </a:custGeom>
            <a:solidFill>
              <a:srgbClr val="08A4CA"/>
            </a:solidFill>
          </p:spPr>
          <p:txBody>
            <a:bodyPr/>
            <a:lstStyle/>
            <a:p>
              <a:endParaRPr lang="en-US"/>
            </a:p>
          </p:txBody>
        </p:sp>
        <p:sp>
          <p:nvSpPr>
            <p:cNvPr id="14" name="TextBox 14"/>
            <p:cNvSpPr txBox="1"/>
            <p:nvPr/>
          </p:nvSpPr>
          <p:spPr>
            <a:xfrm>
              <a:off x="0" y="-38100"/>
              <a:ext cx="1998759" cy="339597"/>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a:off x="9778310" y="301435"/>
            <a:ext cx="7480990" cy="9684129"/>
          </a:xfrm>
          <a:custGeom>
            <a:avLst/>
            <a:gdLst/>
            <a:ahLst/>
            <a:cxnLst/>
            <a:rect l="l" t="t" r="r" b="b"/>
            <a:pathLst>
              <a:path w="7480990" h="9684129">
                <a:moveTo>
                  <a:pt x="0" y="0"/>
                </a:moveTo>
                <a:lnTo>
                  <a:pt x="7480990" y="0"/>
                </a:lnTo>
                <a:lnTo>
                  <a:pt x="7480990" y="9684130"/>
                </a:lnTo>
                <a:lnTo>
                  <a:pt x="0" y="9684130"/>
                </a:lnTo>
                <a:lnTo>
                  <a:pt x="0" y="0"/>
                </a:lnTo>
                <a:close/>
              </a:path>
            </a:pathLst>
          </a:custGeom>
          <a:blipFill>
            <a:blip r:embed="rId3"/>
            <a:stretch>
              <a:fillRect/>
            </a:stretch>
          </a:blipFill>
        </p:spPr>
        <p:txBody>
          <a:bodyPr/>
          <a:lstStyle/>
          <a:p>
            <a:endParaRPr lang="en-US"/>
          </a:p>
        </p:txBody>
      </p:sp>
      <p:sp>
        <p:nvSpPr>
          <p:cNvPr id="16" name="TextBox 16"/>
          <p:cNvSpPr txBox="1"/>
          <p:nvPr/>
        </p:nvSpPr>
        <p:spPr>
          <a:xfrm>
            <a:off x="1545819" y="3229723"/>
            <a:ext cx="6554800" cy="4955525"/>
          </a:xfrm>
          <a:prstGeom prst="rect">
            <a:avLst/>
          </a:prstGeom>
        </p:spPr>
        <p:txBody>
          <a:bodyPr lIns="0" tIns="0" rIns="0" bIns="0" rtlCol="0" anchor="t">
            <a:spAutoFit/>
          </a:bodyPr>
          <a:lstStyle/>
          <a:p>
            <a:pPr algn="l">
              <a:lnSpc>
                <a:spcPts val="3010"/>
              </a:lnSpc>
            </a:pPr>
            <a:r>
              <a:rPr lang="en-US" sz="2150" b="1">
                <a:solidFill>
                  <a:srgbClr val="000000"/>
                </a:solidFill>
                <a:latin typeface="Public Sans Bold"/>
                <a:ea typeface="Public Sans Bold"/>
                <a:cs typeface="Public Sans Bold"/>
                <a:sym typeface="Public Sans Bold"/>
              </a:rPr>
              <a:t>Benefit for 2026 Annual Luncheon</a:t>
            </a:r>
          </a:p>
          <a:p>
            <a:pPr marL="464312" lvl="1" indent="-232156" algn="l">
              <a:lnSpc>
                <a:spcPts val="3010"/>
              </a:lnSpc>
              <a:buFont typeface="Arial"/>
              <a:buChar char="•"/>
            </a:pPr>
            <a:r>
              <a:rPr lang="en-US" sz="2150">
                <a:solidFill>
                  <a:srgbClr val="000000"/>
                </a:solidFill>
                <a:latin typeface="Public Sans"/>
                <a:ea typeface="Public Sans"/>
                <a:cs typeface="Public Sans"/>
                <a:sym typeface="Public Sans"/>
              </a:rPr>
              <a:t>Funds raised for the 2026 Annual Luncheon are to be unrestricted, in order to promote and support AAAPP and its mission to provide Wrap around care and services to seniors in Pasco and Pinellas Counties. </a:t>
            </a:r>
          </a:p>
          <a:p>
            <a:pPr algn="l">
              <a:lnSpc>
                <a:spcPts val="3010"/>
              </a:lnSpc>
            </a:pPr>
            <a:endParaRPr lang="en-US" sz="2150">
              <a:solidFill>
                <a:srgbClr val="000000"/>
              </a:solidFill>
              <a:latin typeface="Public Sans"/>
              <a:ea typeface="Public Sans"/>
              <a:cs typeface="Public Sans"/>
              <a:sym typeface="Public Sans"/>
            </a:endParaRPr>
          </a:p>
          <a:p>
            <a:pPr algn="l">
              <a:lnSpc>
                <a:spcPts val="3010"/>
              </a:lnSpc>
            </a:pPr>
            <a:r>
              <a:rPr lang="en-US" sz="2150" b="1">
                <a:solidFill>
                  <a:srgbClr val="000000"/>
                </a:solidFill>
                <a:latin typeface="Public Sans Bold"/>
                <a:ea typeface="Public Sans Bold"/>
                <a:cs typeface="Public Sans Bold"/>
                <a:sym typeface="Public Sans Bold"/>
              </a:rPr>
              <a:t>Sponsorship Packet</a:t>
            </a:r>
          </a:p>
          <a:p>
            <a:pPr algn="l">
              <a:lnSpc>
                <a:spcPts val="3010"/>
              </a:lnSpc>
            </a:pPr>
            <a:endParaRPr lang="en-US" sz="2150" b="1">
              <a:solidFill>
                <a:srgbClr val="000000"/>
              </a:solidFill>
              <a:latin typeface="Public Sans Bold"/>
              <a:ea typeface="Public Sans Bold"/>
              <a:cs typeface="Public Sans Bold"/>
              <a:sym typeface="Public Sans Bold"/>
            </a:endParaRPr>
          </a:p>
          <a:p>
            <a:pPr algn="l">
              <a:lnSpc>
                <a:spcPts val="3010"/>
              </a:lnSpc>
            </a:pPr>
            <a:r>
              <a:rPr lang="en-US" sz="2150" b="1">
                <a:solidFill>
                  <a:srgbClr val="000000"/>
                </a:solidFill>
                <a:latin typeface="Public Sans Bold"/>
                <a:ea typeface="Public Sans Bold"/>
                <a:cs typeface="Public Sans Bold"/>
                <a:sym typeface="Public Sans Bold"/>
              </a:rPr>
              <a:t>Website - Bloomerang Link</a:t>
            </a:r>
          </a:p>
          <a:p>
            <a:pPr algn="l">
              <a:lnSpc>
                <a:spcPts val="3010"/>
              </a:lnSpc>
            </a:pPr>
            <a:endParaRPr lang="en-US" sz="2150" b="1">
              <a:solidFill>
                <a:srgbClr val="000000"/>
              </a:solidFill>
              <a:latin typeface="Public Sans Bold"/>
              <a:ea typeface="Public Sans Bold"/>
              <a:cs typeface="Public Sans Bold"/>
              <a:sym typeface="Public Sans Bold"/>
            </a:endParaRPr>
          </a:p>
          <a:p>
            <a:pPr algn="l">
              <a:lnSpc>
                <a:spcPts val="3010"/>
              </a:lnSpc>
            </a:pPr>
            <a:r>
              <a:rPr lang="en-US" sz="2150" b="1">
                <a:solidFill>
                  <a:srgbClr val="000000"/>
                </a:solidFill>
                <a:latin typeface="Public Sans Bold"/>
                <a:ea typeface="Public Sans Bold"/>
                <a:cs typeface="Public Sans Bold"/>
                <a:sym typeface="Public Sans Bold"/>
              </a:rPr>
              <a:t>Emcee - Courtney Robinson, Anchor 10 Tampa Bay</a:t>
            </a:r>
          </a:p>
          <a:p>
            <a:pPr algn="l">
              <a:lnSpc>
                <a:spcPts val="3010"/>
              </a:lnSpc>
              <a:spcBef>
                <a:spcPct val="0"/>
              </a:spcBef>
            </a:pPr>
            <a:endParaRPr lang="en-US" sz="2150" b="1">
              <a:solidFill>
                <a:srgbClr val="000000"/>
              </a:solidFill>
              <a:latin typeface="Public Sans Bold"/>
              <a:ea typeface="Public Sans Bold"/>
              <a:cs typeface="Public Sans Bold"/>
              <a:sym typeface="Public Sans Bold"/>
            </a:endParaRPr>
          </a:p>
        </p:txBody>
      </p:sp>
      <p:sp>
        <p:nvSpPr>
          <p:cNvPr id="17" name="TextBox 17"/>
          <p:cNvSpPr txBox="1"/>
          <p:nvPr/>
        </p:nvSpPr>
        <p:spPr>
          <a:xfrm>
            <a:off x="2028797" y="1098756"/>
            <a:ext cx="5588843" cy="1074692"/>
          </a:xfrm>
          <a:prstGeom prst="rect">
            <a:avLst/>
          </a:prstGeom>
        </p:spPr>
        <p:txBody>
          <a:bodyPr lIns="0" tIns="0" rIns="0" bIns="0" rtlCol="0" anchor="t">
            <a:spAutoFit/>
          </a:bodyPr>
          <a:lstStyle/>
          <a:p>
            <a:pPr algn="ctr">
              <a:lnSpc>
                <a:spcPts val="4289"/>
              </a:lnSpc>
            </a:pPr>
            <a:r>
              <a:rPr lang="en-US" sz="3064" b="1">
                <a:solidFill>
                  <a:srgbClr val="FFFFFF"/>
                </a:solidFill>
                <a:latin typeface="Public Sans Bold"/>
                <a:ea typeface="Public Sans Bold"/>
                <a:cs typeface="Public Sans Bold"/>
                <a:sym typeface="Public Sans Bold"/>
              </a:rPr>
              <a:t>May 2026 </a:t>
            </a:r>
          </a:p>
          <a:p>
            <a:pPr algn="ctr">
              <a:lnSpc>
                <a:spcPts val="4289"/>
              </a:lnSpc>
              <a:spcBef>
                <a:spcPct val="0"/>
              </a:spcBef>
            </a:pPr>
            <a:r>
              <a:rPr lang="en-US" sz="3064" b="1">
                <a:solidFill>
                  <a:srgbClr val="FFFFFF"/>
                </a:solidFill>
                <a:latin typeface="Public Sans Bold"/>
                <a:ea typeface="Public Sans Bold"/>
                <a:cs typeface="Public Sans Bold"/>
                <a:sym typeface="Public Sans Bold"/>
              </a:rPr>
              <a:t>Board Meeting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00784" y="-445005"/>
            <a:ext cx="5546693" cy="11382397"/>
            <a:chOff x="0" y="0"/>
            <a:chExt cx="1460857" cy="2997833"/>
          </a:xfrm>
        </p:grpSpPr>
        <p:sp>
          <p:nvSpPr>
            <p:cNvPr id="3" name="Freeform 3"/>
            <p:cNvSpPr/>
            <p:nvPr/>
          </p:nvSpPr>
          <p:spPr>
            <a:xfrm>
              <a:off x="0" y="0"/>
              <a:ext cx="1460857" cy="2997833"/>
            </a:xfrm>
            <a:custGeom>
              <a:avLst/>
              <a:gdLst/>
              <a:ahLst/>
              <a:cxnLst/>
              <a:rect l="l" t="t" r="r" b="b"/>
              <a:pathLst>
                <a:path w="1460857" h="2997833">
                  <a:moveTo>
                    <a:pt x="0" y="0"/>
                  </a:moveTo>
                  <a:lnTo>
                    <a:pt x="1460857" y="0"/>
                  </a:lnTo>
                  <a:lnTo>
                    <a:pt x="1460857" y="2997833"/>
                  </a:lnTo>
                  <a:lnTo>
                    <a:pt x="0" y="2997833"/>
                  </a:lnTo>
                  <a:close/>
                </a:path>
              </a:pathLst>
            </a:custGeom>
            <a:solidFill>
              <a:srgbClr val="32B558"/>
            </a:solidFill>
          </p:spPr>
          <p:txBody>
            <a:bodyPr/>
            <a:lstStyle/>
            <a:p>
              <a:endParaRPr lang="en-US"/>
            </a:p>
          </p:txBody>
        </p:sp>
        <p:sp>
          <p:nvSpPr>
            <p:cNvPr id="4" name="TextBox 4"/>
            <p:cNvSpPr txBox="1"/>
            <p:nvPr/>
          </p:nvSpPr>
          <p:spPr>
            <a:xfrm>
              <a:off x="0" y="-47625"/>
              <a:ext cx="1460857" cy="3045458"/>
            </a:xfrm>
            <a:prstGeom prst="rect">
              <a:avLst/>
            </a:prstGeom>
          </p:spPr>
          <p:txBody>
            <a:bodyPr lIns="50800" tIns="50800" rIns="50800" bIns="50800" rtlCol="0" anchor="ctr"/>
            <a:lstStyle/>
            <a:p>
              <a:pPr algn="ctr">
                <a:lnSpc>
                  <a:spcPts val="2330"/>
                </a:lnSpc>
              </a:pPr>
              <a:endParaRPr/>
            </a:p>
          </p:txBody>
        </p:sp>
      </p:grpSp>
      <p:grpSp>
        <p:nvGrpSpPr>
          <p:cNvPr id="5" name="Group 5"/>
          <p:cNvGrpSpPr/>
          <p:nvPr/>
        </p:nvGrpSpPr>
        <p:grpSpPr>
          <a:xfrm>
            <a:off x="13776404" y="-2783373"/>
            <a:ext cx="4827839" cy="6498796"/>
            <a:chOff x="0" y="0"/>
            <a:chExt cx="1271530" cy="1711617"/>
          </a:xfrm>
        </p:grpSpPr>
        <p:sp>
          <p:nvSpPr>
            <p:cNvPr id="6" name="Freeform 6"/>
            <p:cNvSpPr/>
            <p:nvPr/>
          </p:nvSpPr>
          <p:spPr>
            <a:xfrm>
              <a:off x="0" y="0"/>
              <a:ext cx="1271530" cy="1711617"/>
            </a:xfrm>
            <a:custGeom>
              <a:avLst/>
              <a:gdLst/>
              <a:ahLst/>
              <a:cxnLst/>
              <a:rect l="l" t="t" r="r" b="b"/>
              <a:pathLst>
                <a:path w="1271530" h="1711617">
                  <a:moveTo>
                    <a:pt x="0" y="0"/>
                  </a:moveTo>
                  <a:lnTo>
                    <a:pt x="1271530" y="0"/>
                  </a:lnTo>
                  <a:lnTo>
                    <a:pt x="1271530" y="1711617"/>
                  </a:lnTo>
                  <a:lnTo>
                    <a:pt x="0" y="1711617"/>
                  </a:lnTo>
                  <a:close/>
                </a:path>
              </a:pathLst>
            </a:custGeom>
            <a:solidFill>
              <a:srgbClr val="FB8240"/>
            </a:solidFill>
          </p:spPr>
          <p:txBody>
            <a:bodyPr/>
            <a:lstStyle/>
            <a:p>
              <a:endParaRPr lang="en-US"/>
            </a:p>
          </p:txBody>
        </p:sp>
        <p:sp>
          <p:nvSpPr>
            <p:cNvPr id="7" name="TextBox 7"/>
            <p:cNvSpPr txBox="1"/>
            <p:nvPr/>
          </p:nvSpPr>
          <p:spPr>
            <a:xfrm>
              <a:off x="0" y="-47625"/>
              <a:ext cx="1271530" cy="1759242"/>
            </a:xfrm>
            <a:prstGeom prst="rect">
              <a:avLst/>
            </a:prstGeom>
          </p:spPr>
          <p:txBody>
            <a:bodyPr lIns="50800" tIns="50800" rIns="50800" bIns="50800" rtlCol="0" anchor="ctr"/>
            <a:lstStyle/>
            <a:p>
              <a:pPr algn="ctr">
                <a:lnSpc>
                  <a:spcPts val="2330"/>
                </a:lnSpc>
              </a:pPr>
              <a:endParaRPr/>
            </a:p>
          </p:txBody>
        </p:sp>
      </p:grpSp>
      <p:sp>
        <p:nvSpPr>
          <p:cNvPr id="8" name="Freeform 8"/>
          <p:cNvSpPr/>
          <p:nvPr/>
        </p:nvSpPr>
        <p:spPr>
          <a:xfrm>
            <a:off x="2389481" y="754877"/>
            <a:ext cx="15370008" cy="9042997"/>
          </a:xfrm>
          <a:custGeom>
            <a:avLst/>
            <a:gdLst/>
            <a:ahLst/>
            <a:cxnLst/>
            <a:rect l="l" t="t" r="r" b="b"/>
            <a:pathLst>
              <a:path w="15370008" h="9042997">
                <a:moveTo>
                  <a:pt x="0" y="0"/>
                </a:moveTo>
                <a:lnTo>
                  <a:pt x="15370009" y="0"/>
                </a:lnTo>
                <a:lnTo>
                  <a:pt x="15370009" y="9042997"/>
                </a:lnTo>
                <a:lnTo>
                  <a:pt x="0" y="9042997"/>
                </a:lnTo>
                <a:lnTo>
                  <a:pt x="0" y="0"/>
                </a:lnTo>
                <a:close/>
              </a:path>
            </a:pathLst>
          </a:custGeom>
          <a:blipFill>
            <a:blip r:embed="rId2"/>
            <a:stretch>
              <a:fillRect/>
            </a:stretch>
          </a:blipFill>
        </p:spPr>
        <p:txBody>
          <a:bodyPr/>
          <a:lstStyle/>
          <a:p>
            <a:endParaRPr lang="en-US"/>
          </a:p>
        </p:txBody>
      </p:sp>
      <p:grpSp>
        <p:nvGrpSpPr>
          <p:cNvPr id="9" name="Group 9"/>
          <p:cNvGrpSpPr/>
          <p:nvPr/>
        </p:nvGrpSpPr>
        <p:grpSpPr>
          <a:xfrm>
            <a:off x="1028700" y="1028700"/>
            <a:ext cx="16230600" cy="8229600"/>
            <a:chOff x="0" y="0"/>
            <a:chExt cx="4274726" cy="2167467"/>
          </a:xfrm>
        </p:grpSpPr>
        <p:sp>
          <p:nvSpPr>
            <p:cNvPr id="10" name="Freeform 10"/>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US"/>
            </a:p>
          </p:txBody>
        </p:sp>
        <p:sp>
          <p:nvSpPr>
            <p:cNvPr id="11" name="TextBox 11"/>
            <p:cNvSpPr txBox="1"/>
            <p:nvPr/>
          </p:nvSpPr>
          <p:spPr>
            <a:xfrm>
              <a:off x="0" y="-47625"/>
              <a:ext cx="4274726" cy="2215092"/>
            </a:xfrm>
            <a:prstGeom prst="rect">
              <a:avLst/>
            </a:prstGeom>
          </p:spPr>
          <p:txBody>
            <a:bodyPr lIns="50800" tIns="50800" rIns="50800" bIns="50800" rtlCol="0" anchor="ctr"/>
            <a:lstStyle/>
            <a:p>
              <a:pPr algn="ctr">
                <a:lnSpc>
                  <a:spcPts val="2330"/>
                </a:lnSpc>
              </a:pPr>
              <a:endParaRPr/>
            </a:p>
          </p:txBody>
        </p:sp>
      </p:grpSp>
      <p:grpSp>
        <p:nvGrpSpPr>
          <p:cNvPr id="12" name="Group 12"/>
          <p:cNvGrpSpPr/>
          <p:nvPr/>
        </p:nvGrpSpPr>
        <p:grpSpPr>
          <a:xfrm>
            <a:off x="1028700" y="1028700"/>
            <a:ext cx="7589038" cy="1144748"/>
            <a:chOff x="0" y="0"/>
            <a:chExt cx="1998759" cy="301497"/>
          </a:xfrm>
        </p:grpSpPr>
        <p:sp>
          <p:nvSpPr>
            <p:cNvPr id="13" name="Freeform 13"/>
            <p:cNvSpPr/>
            <p:nvPr/>
          </p:nvSpPr>
          <p:spPr>
            <a:xfrm>
              <a:off x="0" y="0"/>
              <a:ext cx="1998759" cy="301497"/>
            </a:xfrm>
            <a:custGeom>
              <a:avLst/>
              <a:gdLst/>
              <a:ahLst/>
              <a:cxnLst/>
              <a:rect l="l" t="t" r="r" b="b"/>
              <a:pathLst>
                <a:path w="1998759" h="301497">
                  <a:moveTo>
                    <a:pt x="0" y="0"/>
                  </a:moveTo>
                  <a:lnTo>
                    <a:pt x="1998759" y="0"/>
                  </a:lnTo>
                  <a:lnTo>
                    <a:pt x="1998759" y="301497"/>
                  </a:lnTo>
                  <a:lnTo>
                    <a:pt x="0" y="301497"/>
                  </a:lnTo>
                  <a:close/>
                </a:path>
              </a:pathLst>
            </a:custGeom>
            <a:solidFill>
              <a:srgbClr val="08A4CA"/>
            </a:solidFill>
          </p:spPr>
          <p:txBody>
            <a:bodyPr/>
            <a:lstStyle/>
            <a:p>
              <a:endParaRPr lang="en-US"/>
            </a:p>
          </p:txBody>
        </p:sp>
        <p:sp>
          <p:nvSpPr>
            <p:cNvPr id="14" name="TextBox 14"/>
            <p:cNvSpPr txBox="1"/>
            <p:nvPr/>
          </p:nvSpPr>
          <p:spPr>
            <a:xfrm>
              <a:off x="0" y="-38100"/>
              <a:ext cx="1998759" cy="339597"/>
            </a:xfrm>
            <a:prstGeom prst="rect">
              <a:avLst/>
            </a:prstGeom>
          </p:spPr>
          <p:txBody>
            <a:bodyPr lIns="50800" tIns="50800" rIns="50800" bIns="50800" rtlCol="0" anchor="ctr"/>
            <a:lstStyle/>
            <a:p>
              <a:pPr algn="ctr">
                <a:lnSpc>
                  <a:spcPts val="2659"/>
                </a:lnSpc>
              </a:pPr>
              <a:endParaRPr/>
            </a:p>
          </p:txBody>
        </p:sp>
      </p:grpSp>
      <p:sp>
        <p:nvSpPr>
          <p:cNvPr id="15" name="TextBox 15"/>
          <p:cNvSpPr txBox="1"/>
          <p:nvPr/>
        </p:nvSpPr>
        <p:spPr>
          <a:xfrm>
            <a:off x="1472562" y="3235975"/>
            <a:ext cx="3688436" cy="7622525"/>
          </a:xfrm>
          <a:prstGeom prst="rect">
            <a:avLst/>
          </a:prstGeom>
        </p:spPr>
        <p:txBody>
          <a:bodyPr lIns="0" tIns="0" rIns="0" bIns="0" rtlCol="0" anchor="t">
            <a:spAutoFit/>
          </a:bodyPr>
          <a:lstStyle/>
          <a:p>
            <a:pPr algn="l">
              <a:lnSpc>
                <a:spcPts val="3010"/>
              </a:lnSpc>
            </a:pPr>
            <a:r>
              <a:rPr lang="en-US" sz="2150" b="1">
                <a:solidFill>
                  <a:srgbClr val="000000"/>
                </a:solidFill>
                <a:latin typeface="Public Sans Bold"/>
                <a:ea typeface="Public Sans Bold"/>
                <a:cs typeface="Public Sans Bold"/>
                <a:sym typeface="Public Sans Bold"/>
              </a:rPr>
              <a:t>Gold:</a:t>
            </a:r>
          </a:p>
          <a:p>
            <a:pPr marL="464312" lvl="1" indent="-232156" algn="l">
              <a:lnSpc>
                <a:spcPts val="3010"/>
              </a:lnSpc>
              <a:buFont typeface="Arial"/>
              <a:buChar char="•"/>
            </a:pPr>
            <a:r>
              <a:rPr lang="en-US" sz="2150">
                <a:solidFill>
                  <a:srgbClr val="000000"/>
                </a:solidFill>
                <a:latin typeface="Public Sans"/>
                <a:ea typeface="Public Sans"/>
                <a:cs typeface="Public Sans"/>
                <a:sym typeface="Public Sans"/>
              </a:rPr>
              <a:t>ArchWell Health</a:t>
            </a:r>
          </a:p>
          <a:p>
            <a:pPr algn="l">
              <a:lnSpc>
                <a:spcPts val="3010"/>
              </a:lnSpc>
            </a:pPr>
            <a:r>
              <a:rPr lang="en-US" sz="2150" b="1">
                <a:solidFill>
                  <a:srgbClr val="000000"/>
                </a:solidFill>
                <a:latin typeface="Public Sans Bold"/>
                <a:ea typeface="Public Sans Bold"/>
                <a:cs typeface="Public Sans Bold"/>
                <a:sym typeface="Public Sans Bold"/>
              </a:rPr>
              <a:t>Silver:</a:t>
            </a:r>
          </a:p>
          <a:p>
            <a:pPr marL="464312" lvl="1" indent="-232156" algn="l">
              <a:lnSpc>
                <a:spcPts val="3010"/>
              </a:lnSpc>
              <a:buFont typeface="Arial"/>
              <a:buChar char="•"/>
            </a:pPr>
            <a:r>
              <a:rPr lang="en-US" sz="2150">
                <a:solidFill>
                  <a:srgbClr val="000000"/>
                </a:solidFill>
                <a:latin typeface="Public Sans"/>
                <a:ea typeface="Public Sans"/>
                <a:cs typeface="Public Sans"/>
                <a:sym typeface="Public Sans"/>
              </a:rPr>
              <a:t>BayCare Health Sysetm, Inc.</a:t>
            </a:r>
          </a:p>
          <a:p>
            <a:pPr marL="464312" lvl="1" indent="-232156" algn="l">
              <a:lnSpc>
                <a:spcPts val="3010"/>
              </a:lnSpc>
              <a:buFont typeface="Arial"/>
              <a:buChar char="•"/>
            </a:pPr>
            <a:r>
              <a:rPr lang="en-US" sz="2150">
                <a:solidFill>
                  <a:srgbClr val="000000"/>
                </a:solidFill>
                <a:latin typeface="Public Sans"/>
                <a:ea typeface="Public Sans"/>
                <a:cs typeface="Public Sans"/>
                <a:sym typeface="Public Sans"/>
              </a:rPr>
              <a:t>David Alvarez/Carr, Riggs and Ingram</a:t>
            </a:r>
          </a:p>
          <a:p>
            <a:pPr marL="464312" lvl="1" indent="-232156" algn="l">
              <a:lnSpc>
                <a:spcPts val="3010"/>
              </a:lnSpc>
              <a:buFont typeface="Arial"/>
              <a:buChar char="•"/>
            </a:pPr>
            <a:r>
              <a:rPr lang="en-US" sz="2150">
                <a:solidFill>
                  <a:srgbClr val="000000"/>
                </a:solidFill>
                <a:latin typeface="Public Sans"/>
                <a:ea typeface="Public Sans"/>
                <a:cs typeface="Public Sans"/>
                <a:sym typeface="Public Sans"/>
              </a:rPr>
              <a:t>Dominium</a:t>
            </a:r>
          </a:p>
          <a:p>
            <a:pPr marL="464312" lvl="1" indent="-232156" algn="l">
              <a:lnSpc>
                <a:spcPts val="3010"/>
              </a:lnSpc>
              <a:buFont typeface="Arial"/>
              <a:buChar char="•"/>
            </a:pPr>
            <a:r>
              <a:rPr lang="en-US" sz="2150">
                <a:solidFill>
                  <a:srgbClr val="000000"/>
                </a:solidFill>
                <a:latin typeface="Public Sans"/>
                <a:ea typeface="Public Sans"/>
                <a:cs typeface="Public Sans"/>
                <a:sym typeface="Public Sans"/>
              </a:rPr>
              <a:t>Pinellas County Housing Authority</a:t>
            </a:r>
          </a:p>
          <a:p>
            <a:pPr algn="l">
              <a:lnSpc>
                <a:spcPts val="3010"/>
              </a:lnSpc>
            </a:pPr>
            <a:endParaRPr lang="en-US" sz="2150">
              <a:solidFill>
                <a:srgbClr val="000000"/>
              </a:solidFill>
              <a:latin typeface="Public Sans"/>
              <a:ea typeface="Public Sans"/>
              <a:cs typeface="Public Sans"/>
              <a:sym typeface="Public Sans"/>
            </a:endParaRPr>
          </a:p>
          <a:p>
            <a:pPr algn="l">
              <a:lnSpc>
                <a:spcPts val="3010"/>
              </a:lnSpc>
            </a:pPr>
            <a:r>
              <a:rPr lang="en-US" sz="2150" b="1">
                <a:solidFill>
                  <a:srgbClr val="000000"/>
                </a:solidFill>
                <a:latin typeface="Public Sans Bold"/>
                <a:ea typeface="Public Sans Bold"/>
                <a:cs typeface="Public Sans Bold"/>
                <a:sym typeface="Public Sans Bold"/>
              </a:rPr>
              <a:t>Bronze:</a:t>
            </a:r>
          </a:p>
          <a:p>
            <a:pPr marL="464312" lvl="1" indent="-232156" algn="l">
              <a:lnSpc>
                <a:spcPts val="3010"/>
              </a:lnSpc>
              <a:buFont typeface="Arial"/>
              <a:buChar char="•"/>
            </a:pPr>
            <a:r>
              <a:rPr lang="en-US" sz="2150">
                <a:solidFill>
                  <a:srgbClr val="000000"/>
                </a:solidFill>
                <a:latin typeface="Public Sans"/>
                <a:ea typeface="Public Sans"/>
                <a:cs typeface="Public Sans"/>
                <a:sym typeface="Public Sans"/>
              </a:rPr>
              <a:t>Seacoast Bank</a:t>
            </a:r>
          </a:p>
          <a:p>
            <a:pPr marL="464312" lvl="1" indent="-232156" algn="l">
              <a:lnSpc>
                <a:spcPts val="3010"/>
              </a:lnSpc>
              <a:buFont typeface="Arial"/>
              <a:buChar char="•"/>
            </a:pPr>
            <a:r>
              <a:rPr lang="en-US" sz="2150">
                <a:solidFill>
                  <a:srgbClr val="000000"/>
                </a:solidFill>
                <a:latin typeface="Public Sans"/>
                <a:ea typeface="Public Sans"/>
                <a:cs typeface="Public Sans"/>
                <a:sym typeface="Public Sans"/>
              </a:rPr>
              <a:t>UBS/Matt Gordon</a:t>
            </a:r>
          </a:p>
          <a:p>
            <a:pPr algn="l">
              <a:lnSpc>
                <a:spcPts val="3010"/>
              </a:lnSpc>
            </a:pPr>
            <a:endParaRPr lang="en-US" sz="2150">
              <a:solidFill>
                <a:srgbClr val="000000"/>
              </a:solidFill>
              <a:latin typeface="Public Sans"/>
              <a:ea typeface="Public Sans"/>
              <a:cs typeface="Public Sans"/>
              <a:sym typeface="Public Sans"/>
            </a:endParaRPr>
          </a:p>
          <a:p>
            <a:pPr algn="l">
              <a:lnSpc>
                <a:spcPts val="3010"/>
              </a:lnSpc>
            </a:pPr>
            <a:endParaRPr lang="en-US" sz="2150">
              <a:solidFill>
                <a:srgbClr val="000000"/>
              </a:solidFill>
              <a:latin typeface="Public Sans"/>
              <a:ea typeface="Public Sans"/>
              <a:cs typeface="Public Sans"/>
              <a:sym typeface="Public Sans"/>
            </a:endParaRPr>
          </a:p>
          <a:p>
            <a:pPr algn="l">
              <a:lnSpc>
                <a:spcPts val="3010"/>
              </a:lnSpc>
            </a:pPr>
            <a:endParaRPr lang="en-US" sz="2150">
              <a:solidFill>
                <a:srgbClr val="000000"/>
              </a:solidFill>
              <a:latin typeface="Public Sans"/>
              <a:ea typeface="Public Sans"/>
              <a:cs typeface="Public Sans"/>
              <a:sym typeface="Public Sans"/>
            </a:endParaRPr>
          </a:p>
          <a:p>
            <a:pPr algn="l">
              <a:lnSpc>
                <a:spcPts val="3010"/>
              </a:lnSpc>
            </a:pPr>
            <a:endParaRPr lang="en-US" sz="2150">
              <a:solidFill>
                <a:srgbClr val="000000"/>
              </a:solidFill>
              <a:latin typeface="Public Sans"/>
              <a:ea typeface="Public Sans"/>
              <a:cs typeface="Public Sans"/>
              <a:sym typeface="Public Sans"/>
            </a:endParaRPr>
          </a:p>
          <a:p>
            <a:pPr algn="l">
              <a:lnSpc>
                <a:spcPts val="3010"/>
              </a:lnSpc>
            </a:pPr>
            <a:endParaRPr lang="en-US" sz="2150">
              <a:solidFill>
                <a:srgbClr val="000000"/>
              </a:solidFill>
              <a:latin typeface="Public Sans"/>
              <a:ea typeface="Public Sans"/>
              <a:cs typeface="Public Sans"/>
              <a:sym typeface="Public Sans"/>
            </a:endParaRPr>
          </a:p>
          <a:p>
            <a:pPr algn="l">
              <a:lnSpc>
                <a:spcPts val="3010"/>
              </a:lnSpc>
              <a:spcBef>
                <a:spcPct val="0"/>
              </a:spcBef>
            </a:pPr>
            <a:endParaRPr lang="en-US" sz="2150">
              <a:solidFill>
                <a:srgbClr val="000000"/>
              </a:solidFill>
              <a:latin typeface="Public Sans"/>
              <a:ea typeface="Public Sans"/>
              <a:cs typeface="Public Sans"/>
              <a:sym typeface="Public Sans"/>
            </a:endParaRPr>
          </a:p>
        </p:txBody>
      </p:sp>
      <p:sp>
        <p:nvSpPr>
          <p:cNvPr id="16" name="TextBox 16"/>
          <p:cNvSpPr txBox="1"/>
          <p:nvPr/>
        </p:nvSpPr>
        <p:spPr>
          <a:xfrm>
            <a:off x="6614277" y="3235975"/>
            <a:ext cx="4006921" cy="6670025"/>
          </a:xfrm>
          <a:prstGeom prst="rect">
            <a:avLst/>
          </a:prstGeom>
        </p:spPr>
        <p:txBody>
          <a:bodyPr lIns="0" tIns="0" rIns="0" bIns="0" rtlCol="0" anchor="t">
            <a:spAutoFit/>
          </a:bodyPr>
          <a:lstStyle/>
          <a:p>
            <a:pPr algn="l">
              <a:lnSpc>
                <a:spcPts val="3010"/>
              </a:lnSpc>
            </a:pPr>
            <a:r>
              <a:rPr lang="en-US" sz="2150" b="1">
                <a:solidFill>
                  <a:srgbClr val="000000"/>
                </a:solidFill>
                <a:latin typeface="Public Sans Bold"/>
                <a:ea typeface="Public Sans Bold"/>
                <a:cs typeface="Public Sans Bold"/>
                <a:sym typeface="Public Sans Bold"/>
              </a:rPr>
              <a:t>Emerald:</a:t>
            </a:r>
          </a:p>
          <a:p>
            <a:pPr marL="421133" lvl="1" indent="-210566" algn="l">
              <a:lnSpc>
                <a:spcPts val="2730"/>
              </a:lnSpc>
              <a:buFont typeface="Arial"/>
              <a:buChar char="•"/>
            </a:pPr>
            <a:r>
              <a:rPr lang="en-US" sz="1950">
                <a:solidFill>
                  <a:srgbClr val="000000"/>
                </a:solidFill>
                <a:latin typeface="Public Sans"/>
                <a:ea typeface="Public Sans"/>
                <a:cs typeface="Public Sans"/>
                <a:sym typeface="Public Sans"/>
              </a:rPr>
              <a:t>Ann Marie Winter</a:t>
            </a:r>
          </a:p>
          <a:p>
            <a:pPr marL="421133" lvl="1" indent="-210566" algn="l">
              <a:lnSpc>
                <a:spcPts val="2730"/>
              </a:lnSpc>
              <a:buFont typeface="Arial"/>
              <a:buChar char="•"/>
            </a:pPr>
            <a:r>
              <a:rPr lang="en-US" sz="1950">
                <a:solidFill>
                  <a:srgbClr val="000000"/>
                </a:solidFill>
                <a:latin typeface="Public Sans"/>
                <a:ea typeface="Public Sans"/>
                <a:cs typeface="Public Sans"/>
                <a:sym typeface="Public Sans"/>
              </a:rPr>
              <a:t>Barbara Epstein</a:t>
            </a:r>
          </a:p>
          <a:p>
            <a:pPr marL="421133" lvl="1" indent="-210566" algn="l">
              <a:lnSpc>
                <a:spcPts val="2730"/>
              </a:lnSpc>
              <a:buFont typeface="Arial"/>
              <a:buChar char="•"/>
            </a:pPr>
            <a:r>
              <a:rPr lang="en-US" sz="1950">
                <a:solidFill>
                  <a:srgbClr val="000000"/>
                </a:solidFill>
                <a:latin typeface="Public Sans"/>
                <a:ea typeface="Public Sans"/>
                <a:cs typeface="Public Sans"/>
                <a:sym typeface="Public Sans"/>
              </a:rPr>
              <a:t>Brown &amp; Brown</a:t>
            </a:r>
          </a:p>
          <a:p>
            <a:pPr marL="421133" lvl="1" indent="-210566" algn="l">
              <a:lnSpc>
                <a:spcPts val="2730"/>
              </a:lnSpc>
              <a:buFont typeface="Arial"/>
              <a:buChar char="•"/>
            </a:pPr>
            <a:r>
              <a:rPr lang="en-US" sz="1950">
                <a:solidFill>
                  <a:srgbClr val="000000"/>
                </a:solidFill>
                <a:latin typeface="Public Sans"/>
                <a:ea typeface="Public Sans"/>
                <a:cs typeface="Public Sans"/>
                <a:sym typeface="Public Sans"/>
              </a:rPr>
              <a:t>Cavanaugh &amp; Co.</a:t>
            </a:r>
          </a:p>
          <a:p>
            <a:pPr marL="421133" lvl="1" indent="-210566" algn="l">
              <a:lnSpc>
                <a:spcPts val="2730"/>
              </a:lnSpc>
              <a:buFont typeface="Arial"/>
              <a:buChar char="•"/>
            </a:pPr>
            <a:r>
              <a:rPr lang="en-US" sz="1950">
                <a:solidFill>
                  <a:srgbClr val="000000"/>
                </a:solidFill>
                <a:latin typeface="Public Sans"/>
                <a:ea typeface="Public Sans"/>
                <a:cs typeface="Public Sans"/>
                <a:sym typeface="Public Sans"/>
              </a:rPr>
              <a:t>Dedicated Senior Medical Care</a:t>
            </a:r>
          </a:p>
          <a:p>
            <a:pPr marL="421133" lvl="1" indent="-210566" algn="l">
              <a:lnSpc>
                <a:spcPts val="2730"/>
              </a:lnSpc>
              <a:buFont typeface="Arial"/>
              <a:buChar char="•"/>
            </a:pPr>
            <a:r>
              <a:rPr lang="en-US" sz="1950">
                <a:solidFill>
                  <a:srgbClr val="000000"/>
                </a:solidFill>
                <a:latin typeface="Public Sans"/>
                <a:ea typeface="Public Sans"/>
                <a:cs typeface="Public Sans"/>
                <a:sym typeface="Public Sans"/>
              </a:rPr>
              <a:t>Florida Representative Linda Chaney</a:t>
            </a:r>
          </a:p>
          <a:p>
            <a:pPr marL="421133" lvl="1" indent="-210566" algn="l">
              <a:lnSpc>
                <a:spcPts val="2730"/>
              </a:lnSpc>
              <a:buFont typeface="Arial"/>
              <a:buChar char="•"/>
            </a:pPr>
            <a:r>
              <a:rPr lang="en-US" sz="1950">
                <a:solidFill>
                  <a:srgbClr val="000000"/>
                </a:solidFill>
                <a:latin typeface="Public Sans"/>
                <a:ea typeface="Public Sans"/>
                <a:cs typeface="Public Sans"/>
                <a:sym typeface="Public Sans"/>
              </a:rPr>
              <a:t>Guardian Angel Homecare Services</a:t>
            </a:r>
          </a:p>
          <a:p>
            <a:pPr marL="421133" lvl="1" indent="-210566" algn="l">
              <a:lnSpc>
                <a:spcPts val="2730"/>
              </a:lnSpc>
              <a:buFont typeface="Arial"/>
              <a:buChar char="•"/>
            </a:pPr>
            <a:r>
              <a:rPr lang="en-US" sz="1950">
                <a:solidFill>
                  <a:srgbClr val="000000"/>
                </a:solidFill>
                <a:latin typeface="Public Sans"/>
                <a:ea typeface="Public Sans"/>
                <a:cs typeface="Public Sans"/>
                <a:sym typeface="Public Sans"/>
              </a:rPr>
              <a:t>Health Aid Company</a:t>
            </a:r>
          </a:p>
          <a:p>
            <a:pPr marL="421133" lvl="1" indent="-210566" algn="l">
              <a:lnSpc>
                <a:spcPts val="2730"/>
              </a:lnSpc>
              <a:buFont typeface="Arial"/>
              <a:buChar char="•"/>
            </a:pPr>
            <a:r>
              <a:rPr lang="en-US" sz="1950">
                <a:solidFill>
                  <a:srgbClr val="000000"/>
                </a:solidFill>
                <a:latin typeface="Public Sans"/>
                <a:ea typeface="Public Sans"/>
                <a:cs typeface="Public Sans"/>
                <a:sym typeface="Public Sans"/>
              </a:rPr>
              <a:t>Infotect Design Solutions</a:t>
            </a:r>
          </a:p>
          <a:p>
            <a:pPr marL="421133" lvl="1" indent="-210566" algn="l">
              <a:lnSpc>
                <a:spcPts val="2730"/>
              </a:lnSpc>
              <a:buFont typeface="Arial"/>
              <a:buChar char="•"/>
            </a:pPr>
            <a:r>
              <a:rPr lang="en-US" sz="1950">
                <a:solidFill>
                  <a:srgbClr val="000000"/>
                </a:solidFill>
                <a:latin typeface="Public Sans"/>
                <a:ea typeface="Public Sans"/>
                <a:cs typeface="Public Sans"/>
                <a:sym typeface="Public Sans"/>
              </a:rPr>
              <a:t>Norm Bungard</a:t>
            </a:r>
          </a:p>
          <a:p>
            <a:pPr marL="421133" lvl="1" indent="-210566" algn="l">
              <a:lnSpc>
                <a:spcPts val="2730"/>
              </a:lnSpc>
              <a:buFont typeface="Arial"/>
              <a:buChar char="•"/>
            </a:pPr>
            <a:r>
              <a:rPr lang="en-US" sz="1950">
                <a:solidFill>
                  <a:srgbClr val="000000"/>
                </a:solidFill>
                <a:latin typeface="Public Sans"/>
                <a:ea typeface="Public Sans"/>
                <a:cs typeface="Public Sans"/>
                <a:sym typeface="Public Sans"/>
              </a:rPr>
              <a:t>SeaBreeze Adult Day Center</a:t>
            </a:r>
          </a:p>
          <a:p>
            <a:pPr marL="421133" lvl="1" indent="-210566" algn="l">
              <a:lnSpc>
                <a:spcPts val="2730"/>
              </a:lnSpc>
              <a:buFont typeface="Arial"/>
              <a:buChar char="•"/>
            </a:pPr>
            <a:r>
              <a:rPr lang="en-US" sz="1950">
                <a:solidFill>
                  <a:srgbClr val="000000"/>
                </a:solidFill>
                <a:latin typeface="Public Sans"/>
                <a:ea typeface="Public Sans"/>
                <a:cs typeface="Public Sans"/>
                <a:sym typeface="Public Sans"/>
              </a:rPr>
              <a:t>Theresa Ziegler/Ruth’s Promise Adult Day Program</a:t>
            </a:r>
          </a:p>
          <a:p>
            <a:pPr algn="l">
              <a:lnSpc>
                <a:spcPts val="3010"/>
              </a:lnSpc>
            </a:pPr>
            <a:endParaRPr lang="en-US" sz="1950">
              <a:solidFill>
                <a:srgbClr val="000000"/>
              </a:solidFill>
              <a:latin typeface="Public Sans"/>
              <a:ea typeface="Public Sans"/>
              <a:cs typeface="Public Sans"/>
              <a:sym typeface="Public Sans"/>
            </a:endParaRPr>
          </a:p>
          <a:p>
            <a:pPr algn="l">
              <a:lnSpc>
                <a:spcPts val="3010"/>
              </a:lnSpc>
            </a:pPr>
            <a:endParaRPr lang="en-US" sz="1950">
              <a:solidFill>
                <a:srgbClr val="000000"/>
              </a:solidFill>
              <a:latin typeface="Public Sans"/>
              <a:ea typeface="Public Sans"/>
              <a:cs typeface="Public Sans"/>
              <a:sym typeface="Public Sans"/>
            </a:endParaRPr>
          </a:p>
          <a:p>
            <a:pPr algn="l">
              <a:lnSpc>
                <a:spcPts val="3010"/>
              </a:lnSpc>
              <a:spcBef>
                <a:spcPct val="0"/>
              </a:spcBef>
            </a:pPr>
            <a:endParaRPr lang="en-US" sz="1950">
              <a:solidFill>
                <a:srgbClr val="000000"/>
              </a:solidFill>
              <a:latin typeface="Public Sans"/>
              <a:ea typeface="Public Sans"/>
              <a:cs typeface="Public Sans"/>
              <a:sym typeface="Public Sans"/>
            </a:endParaRPr>
          </a:p>
        </p:txBody>
      </p:sp>
      <p:sp>
        <p:nvSpPr>
          <p:cNvPr id="17" name="TextBox 17"/>
          <p:cNvSpPr txBox="1"/>
          <p:nvPr/>
        </p:nvSpPr>
        <p:spPr>
          <a:xfrm>
            <a:off x="1028700" y="2381988"/>
            <a:ext cx="16230600" cy="490855"/>
          </a:xfrm>
          <a:prstGeom prst="rect">
            <a:avLst/>
          </a:prstGeom>
        </p:spPr>
        <p:txBody>
          <a:bodyPr lIns="0" tIns="0" rIns="0" bIns="0" rtlCol="0" anchor="t">
            <a:spAutoFit/>
          </a:bodyPr>
          <a:lstStyle/>
          <a:p>
            <a:pPr algn="ctr">
              <a:lnSpc>
                <a:spcPts val="3919"/>
              </a:lnSpc>
              <a:spcBef>
                <a:spcPct val="0"/>
              </a:spcBef>
            </a:pPr>
            <a:r>
              <a:rPr lang="en-US" sz="2799" b="1">
                <a:solidFill>
                  <a:srgbClr val="000000"/>
                </a:solidFill>
                <a:latin typeface="Public Sans Bold"/>
                <a:ea typeface="Public Sans Bold"/>
                <a:cs typeface="Public Sans Bold"/>
                <a:sym typeface="Public Sans Bold"/>
              </a:rPr>
              <a:t>Current Committed and or Pledged Sponsors: $48,400</a:t>
            </a:r>
          </a:p>
        </p:txBody>
      </p:sp>
      <p:sp>
        <p:nvSpPr>
          <p:cNvPr id="18" name="TextBox 18"/>
          <p:cNvSpPr txBox="1"/>
          <p:nvPr/>
        </p:nvSpPr>
        <p:spPr>
          <a:xfrm>
            <a:off x="11772943" y="3235975"/>
            <a:ext cx="4006921" cy="4269725"/>
          </a:xfrm>
          <a:prstGeom prst="rect">
            <a:avLst/>
          </a:prstGeom>
        </p:spPr>
        <p:txBody>
          <a:bodyPr lIns="0" tIns="0" rIns="0" bIns="0" rtlCol="0" anchor="t">
            <a:spAutoFit/>
          </a:bodyPr>
          <a:lstStyle/>
          <a:p>
            <a:pPr algn="l">
              <a:lnSpc>
                <a:spcPts val="3010"/>
              </a:lnSpc>
            </a:pPr>
            <a:r>
              <a:rPr lang="en-US" sz="2150" b="1">
                <a:solidFill>
                  <a:srgbClr val="000000"/>
                </a:solidFill>
                <a:latin typeface="Public Sans Bold"/>
                <a:ea typeface="Public Sans Bold"/>
                <a:cs typeface="Public Sans Bold"/>
                <a:sym typeface="Public Sans Bold"/>
              </a:rPr>
              <a:t>Pearl:</a:t>
            </a:r>
          </a:p>
          <a:p>
            <a:pPr marL="421133" lvl="1" indent="-210566" algn="l">
              <a:lnSpc>
                <a:spcPts val="2730"/>
              </a:lnSpc>
              <a:buFont typeface="Arial"/>
              <a:buChar char="•"/>
            </a:pPr>
            <a:r>
              <a:rPr lang="en-US" sz="1950">
                <a:solidFill>
                  <a:srgbClr val="000000"/>
                </a:solidFill>
                <a:latin typeface="Public Sans"/>
                <a:ea typeface="Public Sans"/>
                <a:cs typeface="Public Sans"/>
                <a:sym typeface="Public Sans"/>
              </a:rPr>
              <a:t>Bay Area Legal Services</a:t>
            </a:r>
          </a:p>
          <a:p>
            <a:pPr marL="421133" lvl="1" indent="-210566" algn="l">
              <a:lnSpc>
                <a:spcPts val="2730"/>
              </a:lnSpc>
              <a:buFont typeface="Arial"/>
              <a:buChar char="•"/>
            </a:pPr>
            <a:r>
              <a:rPr lang="en-US" sz="1950">
                <a:solidFill>
                  <a:srgbClr val="000000"/>
                </a:solidFill>
                <a:latin typeface="Public Sans"/>
                <a:ea typeface="Public Sans"/>
                <a:cs typeface="Public Sans"/>
                <a:sym typeface="Public Sans"/>
              </a:rPr>
              <a:t>Daycations Adult Daycare</a:t>
            </a:r>
          </a:p>
          <a:p>
            <a:pPr marL="421133" lvl="1" indent="-210566" algn="l">
              <a:lnSpc>
                <a:spcPts val="2730"/>
              </a:lnSpc>
              <a:buFont typeface="Arial"/>
              <a:buChar char="•"/>
            </a:pPr>
            <a:r>
              <a:rPr lang="en-US" sz="1950">
                <a:solidFill>
                  <a:srgbClr val="000000"/>
                </a:solidFill>
                <a:latin typeface="Public Sans"/>
                <a:ea typeface="Public Sans"/>
                <a:cs typeface="Public Sans"/>
                <a:sym typeface="Public Sans"/>
              </a:rPr>
              <a:t>EXIT Suncoast Realty</a:t>
            </a:r>
          </a:p>
          <a:p>
            <a:pPr marL="421133" lvl="1" indent="-210566" algn="l">
              <a:lnSpc>
                <a:spcPts val="2730"/>
              </a:lnSpc>
              <a:buFont typeface="Arial"/>
              <a:buChar char="•"/>
            </a:pPr>
            <a:r>
              <a:rPr lang="en-US" sz="1950">
                <a:solidFill>
                  <a:srgbClr val="000000"/>
                </a:solidFill>
                <a:latin typeface="Public Sans"/>
                <a:ea typeface="Public Sans"/>
                <a:cs typeface="Public Sans"/>
                <a:sym typeface="Public Sans"/>
              </a:rPr>
              <a:t>Gulf Coast JFCS</a:t>
            </a:r>
          </a:p>
          <a:p>
            <a:pPr marL="421133" lvl="1" indent="-210566" algn="l">
              <a:lnSpc>
                <a:spcPts val="2730"/>
              </a:lnSpc>
              <a:buFont typeface="Arial"/>
              <a:buChar char="•"/>
            </a:pPr>
            <a:r>
              <a:rPr lang="en-US" sz="1950">
                <a:solidFill>
                  <a:srgbClr val="000000"/>
                </a:solidFill>
                <a:latin typeface="Public Sans"/>
                <a:ea typeface="Public Sans"/>
                <a:cs typeface="Public Sans"/>
                <a:sym typeface="Public Sans"/>
              </a:rPr>
              <a:t>Menorah Life</a:t>
            </a:r>
          </a:p>
          <a:p>
            <a:pPr marL="421133" lvl="1" indent="-210566" algn="l">
              <a:lnSpc>
                <a:spcPts val="2730"/>
              </a:lnSpc>
              <a:buFont typeface="Arial"/>
              <a:buChar char="•"/>
            </a:pPr>
            <a:r>
              <a:rPr lang="en-US" sz="1950">
                <a:solidFill>
                  <a:srgbClr val="000000"/>
                </a:solidFill>
                <a:latin typeface="Public Sans"/>
                <a:ea typeface="Public Sans"/>
                <a:cs typeface="Public Sans"/>
                <a:sym typeface="Public Sans"/>
              </a:rPr>
              <a:t>Mutual of America</a:t>
            </a:r>
          </a:p>
          <a:p>
            <a:pPr marL="421133" lvl="1" indent="-210566" algn="l">
              <a:lnSpc>
                <a:spcPts val="2730"/>
              </a:lnSpc>
              <a:buFont typeface="Arial"/>
              <a:buChar char="•"/>
            </a:pPr>
            <a:r>
              <a:rPr lang="en-US" sz="1950">
                <a:solidFill>
                  <a:srgbClr val="000000"/>
                </a:solidFill>
                <a:latin typeface="Public Sans"/>
                <a:ea typeface="Public Sans"/>
                <a:cs typeface="Public Sans"/>
                <a:sym typeface="Public Sans"/>
              </a:rPr>
              <a:t>Pinellas County Commissioner Dr. Rene Flowers</a:t>
            </a:r>
          </a:p>
          <a:p>
            <a:pPr algn="l">
              <a:lnSpc>
                <a:spcPts val="3010"/>
              </a:lnSpc>
            </a:pPr>
            <a:endParaRPr lang="en-US" sz="1950">
              <a:solidFill>
                <a:srgbClr val="000000"/>
              </a:solidFill>
              <a:latin typeface="Public Sans"/>
              <a:ea typeface="Public Sans"/>
              <a:cs typeface="Public Sans"/>
              <a:sym typeface="Public Sans"/>
            </a:endParaRPr>
          </a:p>
          <a:p>
            <a:pPr algn="l">
              <a:lnSpc>
                <a:spcPts val="3010"/>
              </a:lnSpc>
            </a:pPr>
            <a:endParaRPr lang="en-US" sz="1950">
              <a:solidFill>
                <a:srgbClr val="000000"/>
              </a:solidFill>
              <a:latin typeface="Public Sans"/>
              <a:ea typeface="Public Sans"/>
              <a:cs typeface="Public Sans"/>
              <a:sym typeface="Public Sans"/>
            </a:endParaRPr>
          </a:p>
          <a:p>
            <a:pPr algn="l">
              <a:lnSpc>
                <a:spcPts val="3010"/>
              </a:lnSpc>
              <a:spcBef>
                <a:spcPct val="0"/>
              </a:spcBef>
            </a:pPr>
            <a:endParaRPr lang="en-US" sz="1950">
              <a:solidFill>
                <a:srgbClr val="000000"/>
              </a:solidFill>
              <a:latin typeface="Public Sans"/>
              <a:ea typeface="Public Sans"/>
              <a:cs typeface="Public Sans"/>
              <a:sym typeface="Public Sans"/>
            </a:endParaRPr>
          </a:p>
        </p:txBody>
      </p:sp>
      <p:sp>
        <p:nvSpPr>
          <p:cNvPr id="19" name="TextBox 19"/>
          <p:cNvSpPr txBox="1"/>
          <p:nvPr/>
        </p:nvSpPr>
        <p:spPr>
          <a:xfrm>
            <a:off x="2028797" y="1098756"/>
            <a:ext cx="5588843" cy="1074692"/>
          </a:xfrm>
          <a:prstGeom prst="rect">
            <a:avLst/>
          </a:prstGeom>
        </p:spPr>
        <p:txBody>
          <a:bodyPr lIns="0" tIns="0" rIns="0" bIns="0" rtlCol="0" anchor="t">
            <a:spAutoFit/>
          </a:bodyPr>
          <a:lstStyle/>
          <a:p>
            <a:pPr algn="ctr">
              <a:lnSpc>
                <a:spcPts val="4289"/>
              </a:lnSpc>
            </a:pPr>
            <a:r>
              <a:rPr lang="en-US" sz="3064" b="1">
                <a:solidFill>
                  <a:srgbClr val="FFFFFF"/>
                </a:solidFill>
                <a:latin typeface="Public Sans Bold"/>
                <a:ea typeface="Public Sans Bold"/>
                <a:cs typeface="Public Sans Bold"/>
                <a:sym typeface="Public Sans Bold"/>
              </a:rPr>
              <a:t>May 2026 </a:t>
            </a:r>
          </a:p>
          <a:p>
            <a:pPr algn="ctr">
              <a:lnSpc>
                <a:spcPts val="4289"/>
              </a:lnSpc>
              <a:spcBef>
                <a:spcPct val="0"/>
              </a:spcBef>
            </a:pPr>
            <a:r>
              <a:rPr lang="en-US" sz="3064" b="1">
                <a:solidFill>
                  <a:srgbClr val="FFFFFF"/>
                </a:solidFill>
                <a:latin typeface="Public Sans Bold"/>
                <a:ea typeface="Public Sans Bold"/>
                <a:cs typeface="Public Sans Bold"/>
                <a:sym typeface="Public Sans Bold"/>
              </a:rPr>
              <a:t>Board Meeting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00784" y="-445005"/>
            <a:ext cx="5546693" cy="11382397"/>
            <a:chOff x="0" y="0"/>
            <a:chExt cx="1460857" cy="2997833"/>
          </a:xfrm>
        </p:grpSpPr>
        <p:sp>
          <p:nvSpPr>
            <p:cNvPr id="3" name="Freeform 3"/>
            <p:cNvSpPr/>
            <p:nvPr/>
          </p:nvSpPr>
          <p:spPr>
            <a:xfrm>
              <a:off x="0" y="0"/>
              <a:ext cx="1460857" cy="2997833"/>
            </a:xfrm>
            <a:custGeom>
              <a:avLst/>
              <a:gdLst/>
              <a:ahLst/>
              <a:cxnLst/>
              <a:rect l="l" t="t" r="r" b="b"/>
              <a:pathLst>
                <a:path w="1460857" h="2997833">
                  <a:moveTo>
                    <a:pt x="0" y="0"/>
                  </a:moveTo>
                  <a:lnTo>
                    <a:pt x="1460857" y="0"/>
                  </a:lnTo>
                  <a:lnTo>
                    <a:pt x="1460857" y="2997833"/>
                  </a:lnTo>
                  <a:lnTo>
                    <a:pt x="0" y="2997833"/>
                  </a:lnTo>
                  <a:close/>
                </a:path>
              </a:pathLst>
            </a:custGeom>
            <a:solidFill>
              <a:srgbClr val="32B558"/>
            </a:solidFill>
          </p:spPr>
          <p:txBody>
            <a:bodyPr/>
            <a:lstStyle/>
            <a:p>
              <a:endParaRPr lang="en-US"/>
            </a:p>
          </p:txBody>
        </p:sp>
        <p:sp>
          <p:nvSpPr>
            <p:cNvPr id="4" name="TextBox 4"/>
            <p:cNvSpPr txBox="1"/>
            <p:nvPr/>
          </p:nvSpPr>
          <p:spPr>
            <a:xfrm>
              <a:off x="0" y="-47625"/>
              <a:ext cx="1460857" cy="3045458"/>
            </a:xfrm>
            <a:prstGeom prst="rect">
              <a:avLst/>
            </a:prstGeom>
          </p:spPr>
          <p:txBody>
            <a:bodyPr lIns="50800" tIns="50800" rIns="50800" bIns="50800" rtlCol="0" anchor="ctr"/>
            <a:lstStyle/>
            <a:p>
              <a:pPr algn="ctr">
                <a:lnSpc>
                  <a:spcPts val="2330"/>
                </a:lnSpc>
              </a:pPr>
              <a:endParaRPr/>
            </a:p>
          </p:txBody>
        </p:sp>
      </p:grpSp>
      <p:grpSp>
        <p:nvGrpSpPr>
          <p:cNvPr id="5" name="Group 5"/>
          <p:cNvGrpSpPr/>
          <p:nvPr/>
        </p:nvGrpSpPr>
        <p:grpSpPr>
          <a:xfrm>
            <a:off x="13776404" y="-2783373"/>
            <a:ext cx="4827839" cy="6498796"/>
            <a:chOff x="0" y="0"/>
            <a:chExt cx="1271530" cy="1711617"/>
          </a:xfrm>
        </p:grpSpPr>
        <p:sp>
          <p:nvSpPr>
            <p:cNvPr id="6" name="Freeform 6"/>
            <p:cNvSpPr/>
            <p:nvPr/>
          </p:nvSpPr>
          <p:spPr>
            <a:xfrm>
              <a:off x="0" y="0"/>
              <a:ext cx="1271530" cy="1711617"/>
            </a:xfrm>
            <a:custGeom>
              <a:avLst/>
              <a:gdLst/>
              <a:ahLst/>
              <a:cxnLst/>
              <a:rect l="l" t="t" r="r" b="b"/>
              <a:pathLst>
                <a:path w="1271530" h="1711617">
                  <a:moveTo>
                    <a:pt x="0" y="0"/>
                  </a:moveTo>
                  <a:lnTo>
                    <a:pt x="1271530" y="0"/>
                  </a:lnTo>
                  <a:lnTo>
                    <a:pt x="1271530" y="1711617"/>
                  </a:lnTo>
                  <a:lnTo>
                    <a:pt x="0" y="1711617"/>
                  </a:lnTo>
                  <a:close/>
                </a:path>
              </a:pathLst>
            </a:custGeom>
            <a:solidFill>
              <a:srgbClr val="FB8240"/>
            </a:solidFill>
          </p:spPr>
          <p:txBody>
            <a:bodyPr/>
            <a:lstStyle/>
            <a:p>
              <a:endParaRPr lang="en-US"/>
            </a:p>
          </p:txBody>
        </p:sp>
        <p:sp>
          <p:nvSpPr>
            <p:cNvPr id="7" name="TextBox 7"/>
            <p:cNvSpPr txBox="1"/>
            <p:nvPr/>
          </p:nvSpPr>
          <p:spPr>
            <a:xfrm>
              <a:off x="0" y="-47625"/>
              <a:ext cx="1271530" cy="1759242"/>
            </a:xfrm>
            <a:prstGeom prst="rect">
              <a:avLst/>
            </a:prstGeom>
          </p:spPr>
          <p:txBody>
            <a:bodyPr lIns="50800" tIns="50800" rIns="50800" bIns="50800" rtlCol="0" anchor="ctr"/>
            <a:lstStyle/>
            <a:p>
              <a:pPr algn="ctr">
                <a:lnSpc>
                  <a:spcPts val="2330"/>
                </a:lnSpc>
              </a:pPr>
              <a:endParaRPr/>
            </a:p>
          </p:txBody>
        </p:sp>
      </p:grpSp>
      <p:sp>
        <p:nvSpPr>
          <p:cNvPr id="8" name="Freeform 8"/>
          <p:cNvSpPr/>
          <p:nvPr/>
        </p:nvSpPr>
        <p:spPr>
          <a:xfrm>
            <a:off x="2389481" y="754877"/>
            <a:ext cx="15370008" cy="9042997"/>
          </a:xfrm>
          <a:custGeom>
            <a:avLst/>
            <a:gdLst/>
            <a:ahLst/>
            <a:cxnLst/>
            <a:rect l="l" t="t" r="r" b="b"/>
            <a:pathLst>
              <a:path w="15370008" h="9042997">
                <a:moveTo>
                  <a:pt x="0" y="0"/>
                </a:moveTo>
                <a:lnTo>
                  <a:pt x="15370009" y="0"/>
                </a:lnTo>
                <a:lnTo>
                  <a:pt x="15370009" y="9042997"/>
                </a:lnTo>
                <a:lnTo>
                  <a:pt x="0" y="9042997"/>
                </a:lnTo>
                <a:lnTo>
                  <a:pt x="0" y="0"/>
                </a:lnTo>
                <a:close/>
              </a:path>
            </a:pathLst>
          </a:custGeom>
          <a:blipFill>
            <a:blip r:embed="rId2"/>
            <a:stretch>
              <a:fillRect/>
            </a:stretch>
          </a:blipFill>
        </p:spPr>
        <p:txBody>
          <a:bodyPr/>
          <a:lstStyle/>
          <a:p>
            <a:endParaRPr lang="en-US"/>
          </a:p>
        </p:txBody>
      </p:sp>
      <p:grpSp>
        <p:nvGrpSpPr>
          <p:cNvPr id="9" name="Group 9"/>
          <p:cNvGrpSpPr/>
          <p:nvPr/>
        </p:nvGrpSpPr>
        <p:grpSpPr>
          <a:xfrm>
            <a:off x="1028700" y="1028700"/>
            <a:ext cx="16230600" cy="8229600"/>
            <a:chOff x="0" y="0"/>
            <a:chExt cx="4274726" cy="2167467"/>
          </a:xfrm>
        </p:grpSpPr>
        <p:sp>
          <p:nvSpPr>
            <p:cNvPr id="10" name="Freeform 10"/>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US"/>
            </a:p>
          </p:txBody>
        </p:sp>
        <p:sp>
          <p:nvSpPr>
            <p:cNvPr id="11" name="TextBox 11"/>
            <p:cNvSpPr txBox="1"/>
            <p:nvPr/>
          </p:nvSpPr>
          <p:spPr>
            <a:xfrm>
              <a:off x="0" y="-47625"/>
              <a:ext cx="4274726" cy="2215092"/>
            </a:xfrm>
            <a:prstGeom prst="rect">
              <a:avLst/>
            </a:prstGeom>
          </p:spPr>
          <p:txBody>
            <a:bodyPr lIns="50800" tIns="50800" rIns="50800" bIns="50800" rtlCol="0" anchor="ctr"/>
            <a:lstStyle/>
            <a:p>
              <a:pPr algn="ctr">
                <a:lnSpc>
                  <a:spcPts val="2330"/>
                </a:lnSpc>
              </a:pPr>
              <a:endParaRPr/>
            </a:p>
          </p:txBody>
        </p:sp>
      </p:grpSp>
      <p:grpSp>
        <p:nvGrpSpPr>
          <p:cNvPr id="12" name="Group 12"/>
          <p:cNvGrpSpPr/>
          <p:nvPr/>
        </p:nvGrpSpPr>
        <p:grpSpPr>
          <a:xfrm>
            <a:off x="1028700" y="1028700"/>
            <a:ext cx="7589038" cy="1144748"/>
            <a:chOff x="0" y="0"/>
            <a:chExt cx="1998759" cy="301497"/>
          </a:xfrm>
        </p:grpSpPr>
        <p:sp>
          <p:nvSpPr>
            <p:cNvPr id="13" name="Freeform 13"/>
            <p:cNvSpPr/>
            <p:nvPr/>
          </p:nvSpPr>
          <p:spPr>
            <a:xfrm>
              <a:off x="0" y="0"/>
              <a:ext cx="1998759" cy="301497"/>
            </a:xfrm>
            <a:custGeom>
              <a:avLst/>
              <a:gdLst/>
              <a:ahLst/>
              <a:cxnLst/>
              <a:rect l="l" t="t" r="r" b="b"/>
              <a:pathLst>
                <a:path w="1998759" h="301497">
                  <a:moveTo>
                    <a:pt x="0" y="0"/>
                  </a:moveTo>
                  <a:lnTo>
                    <a:pt x="1998759" y="0"/>
                  </a:lnTo>
                  <a:lnTo>
                    <a:pt x="1998759" y="301497"/>
                  </a:lnTo>
                  <a:lnTo>
                    <a:pt x="0" y="301497"/>
                  </a:lnTo>
                  <a:close/>
                </a:path>
              </a:pathLst>
            </a:custGeom>
            <a:solidFill>
              <a:srgbClr val="08A4CA"/>
            </a:solidFill>
          </p:spPr>
          <p:txBody>
            <a:bodyPr/>
            <a:lstStyle/>
            <a:p>
              <a:endParaRPr lang="en-US"/>
            </a:p>
          </p:txBody>
        </p:sp>
        <p:sp>
          <p:nvSpPr>
            <p:cNvPr id="14" name="TextBox 14"/>
            <p:cNvSpPr txBox="1"/>
            <p:nvPr/>
          </p:nvSpPr>
          <p:spPr>
            <a:xfrm>
              <a:off x="0" y="-38100"/>
              <a:ext cx="1998759" cy="339597"/>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a:off x="1154077" y="2395231"/>
            <a:ext cx="5390172" cy="3618153"/>
          </a:xfrm>
          <a:custGeom>
            <a:avLst/>
            <a:gdLst/>
            <a:ahLst/>
            <a:cxnLst/>
            <a:rect l="l" t="t" r="r" b="b"/>
            <a:pathLst>
              <a:path w="5390172" h="3618153">
                <a:moveTo>
                  <a:pt x="0" y="0"/>
                </a:moveTo>
                <a:lnTo>
                  <a:pt x="5390172" y="0"/>
                </a:lnTo>
                <a:lnTo>
                  <a:pt x="5390172" y="3618153"/>
                </a:lnTo>
                <a:lnTo>
                  <a:pt x="0" y="3618153"/>
                </a:lnTo>
                <a:lnTo>
                  <a:pt x="0" y="0"/>
                </a:lnTo>
                <a:close/>
              </a:path>
            </a:pathLst>
          </a:custGeom>
          <a:blipFill>
            <a:blip r:embed="rId3"/>
            <a:stretch>
              <a:fillRect/>
            </a:stretch>
          </a:blipFill>
        </p:spPr>
        <p:txBody>
          <a:bodyPr/>
          <a:lstStyle/>
          <a:p>
            <a:endParaRPr lang="en-US"/>
          </a:p>
        </p:txBody>
      </p:sp>
      <p:sp>
        <p:nvSpPr>
          <p:cNvPr id="16" name="Freeform 16"/>
          <p:cNvSpPr/>
          <p:nvPr/>
        </p:nvSpPr>
        <p:spPr>
          <a:xfrm>
            <a:off x="11820976" y="2173448"/>
            <a:ext cx="5164992" cy="6610794"/>
          </a:xfrm>
          <a:custGeom>
            <a:avLst/>
            <a:gdLst/>
            <a:ahLst/>
            <a:cxnLst/>
            <a:rect l="l" t="t" r="r" b="b"/>
            <a:pathLst>
              <a:path w="5164992" h="6610794">
                <a:moveTo>
                  <a:pt x="0" y="0"/>
                </a:moveTo>
                <a:lnTo>
                  <a:pt x="5164993" y="0"/>
                </a:lnTo>
                <a:lnTo>
                  <a:pt x="5164993" y="6610794"/>
                </a:lnTo>
                <a:lnTo>
                  <a:pt x="0" y="6610794"/>
                </a:lnTo>
                <a:lnTo>
                  <a:pt x="0" y="0"/>
                </a:lnTo>
                <a:close/>
              </a:path>
            </a:pathLst>
          </a:custGeom>
          <a:blipFill>
            <a:blip r:embed="rId4"/>
            <a:stretch>
              <a:fillRect l="-45904" r="-47656"/>
            </a:stretch>
          </a:blipFill>
        </p:spPr>
        <p:txBody>
          <a:bodyPr/>
          <a:lstStyle/>
          <a:p>
            <a:endParaRPr lang="en-US"/>
          </a:p>
        </p:txBody>
      </p:sp>
      <p:sp>
        <p:nvSpPr>
          <p:cNvPr id="17" name="Freeform 17"/>
          <p:cNvSpPr/>
          <p:nvPr/>
        </p:nvSpPr>
        <p:spPr>
          <a:xfrm>
            <a:off x="6463792" y="6393682"/>
            <a:ext cx="5127207" cy="2390560"/>
          </a:xfrm>
          <a:custGeom>
            <a:avLst/>
            <a:gdLst/>
            <a:ahLst/>
            <a:cxnLst/>
            <a:rect l="l" t="t" r="r" b="b"/>
            <a:pathLst>
              <a:path w="5127207" h="2390560">
                <a:moveTo>
                  <a:pt x="0" y="0"/>
                </a:moveTo>
                <a:lnTo>
                  <a:pt x="5127207" y="0"/>
                </a:lnTo>
                <a:lnTo>
                  <a:pt x="5127207" y="2390560"/>
                </a:lnTo>
                <a:lnTo>
                  <a:pt x="0" y="2390560"/>
                </a:lnTo>
                <a:lnTo>
                  <a:pt x="0" y="0"/>
                </a:lnTo>
                <a:close/>
              </a:path>
            </a:pathLst>
          </a:custGeom>
          <a:blipFill>
            <a:blip r:embed="rId5"/>
            <a:stretch>
              <a:fillRect/>
            </a:stretch>
          </a:blipFill>
        </p:spPr>
        <p:txBody>
          <a:bodyPr/>
          <a:lstStyle/>
          <a:p>
            <a:endParaRPr lang="en-US"/>
          </a:p>
        </p:txBody>
      </p:sp>
      <p:sp>
        <p:nvSpPr>
          <p:cNvPr id="18" name="Freeform 18"/>
          <p:cNvSpPr/>
          <p:nvPr/>
        </p:nvSpPr>
        <p:spPr>
          <a:xfrm>
            <a:off x="1154077" y="6358315"/>
            <a:ext cx="5390172" cy="2393806"/>
          </a:xfrm>
          <a:custGeom>
            <a:avLst/>
            <a:gdLst/>
            <a:ahLst/>
            <a:cxnLst/>
            <a:rect l="l" t="t" r="r" b="b"/>
            <a:pathLst>
              <a:path w="5390172" h="2393806">
                <a:moveTo>
                  <a:pt x="0" y="0"/>
                </a:moveTo>
                <a:lnTo>
                  <a:pt x="5390172" y="0"/>
                </a:lnTo>
                <a:lnTo>
                  <a:pt x="5390172" y="2393806"/>
                </a:lnTo>
                <a:lnTo>
                  <a:pt x="0" y="2393806"/>
                </a:lnTo>
                <a:lnTo>
                  <a:pt x="0" y="0"/>
                </a:lnTo>
                <a:close/>
              </a:path>
            </a:pathLst>
          </a:custGeom>
          <a:blipFill>
            <a:blip r:embed="rId6"/>
            <a:stretch>
              <a:fillRect/>
            </a:stretch>
          </a:blipFill>
        </p:spPr>
        <p:txBody>
          <a:bodyPr/>
          <a:lstStyle/>
          <a:p>
            <a:endParaRPr lang="en-US"/>
          </a:p>
        </p:txBody>
      </p:sp>
      <p:sp>
        <p:nvSpPr>
          <p:cNvPr id="19" name="Freeform 19"/>
          <p:cNvSpPr/>
          <p:nvPr/>
        </p:nvSpPr>
        <p:spPr>
          <a:xfrm>
            <a:off x="6186500" y="3121830"/>
            <a:ext cx="5915000" cy="2723273"/>
          </a:xfrm>
          <a:custGeom>
            <a:avLst/>
            <a:gdLst/>
            <a:ahLst/>
            <a:cxnLst/>
            <a:rect l="l" t="t" r="r" b="b"/>
            <a:pathLst>
              <a:path w="5915000" h="2723273">
                <a:moveTo>
                  <a:pt x="0" y="0"/>
                </a:moveTo>
                <a:lnTo>
                  <a:pt x="5915000" y="0"/>
                </a:lnTo>
                <a:lnTo>
                  <a:pt x="5915000" y="2723273"/>
                </a:lnTo>
                <a:lnTo>
                  <a:pt x="0" y="2723273"/>
                </a:lnTo>
                <a:lnTo>
                  <a:pt x="0" y="0"/>
                </a:lnTo>
                <a:close/>
              </a:path>
            </a:pathLst>
          </a:custGeom>
          <a:blipFill>
            <a:blip r:embed="rId7"/>
            <a:stretch>
              <a:fillRect/>
            </a:stretch>
          </a:blipFill>
        </p:spPr>
        <p:txBody>
          <a:bodyPr/>
          <a:lstStyle/>
          <a:p>
            <a:endParaRPr lang="en-US"/>
          </a:p>
        </p:txBody>
      </p:sp>
      <p:sp>
        <p:nvSpPr>
          <p:cNvPr id="20" name="TextBox 20"/>
          <p:cNvSpPr txBox="1"/>
          <p:nvPr/>
        </p:nvSpPr>
        <p:spPr>
          <a:xfrm>
            <a:off x="2028797" y="1098756"/>
            <a:ext cx="5588843" cy="1074692"/>
          </a:xfrm>
          <a:prstGeom prst="rect">
            <a:avLst/>
          </a:prstGeom>
        </p:spPr>
        <p:txBody>
          <a:bodyPr lIns="0" tIns="0" rIns="0" bIns="0" rtlCol="0" anchor="t">
            <a:spAutoFit/>
          </a:bodyPr>
          <a:lstStyle/>
          <a:p>
            <a:pPr algn="ctr">
              <a:lnSpc>
                <a:spcPts val="4289"/>
              </a:lnSpc>
            </a:pPr>
            <a:r>
              <a:rPr lang="en-US" sz="3064" b="1">
                <a:solidFill>
                  <a:srgbClr val="FFFFFF"/>
                </a:solidFill>
                <a:latin typeface="Public Sans Bold"/>
                <a:ea typeface="Public Sans Bold"/>
                <a:cs typeface="Public Sans Bold"/>
                <a:sym typeface="Public Sans Bold"/>
              </a:rPr>
              <a:t>May 2026 </a:t>
            </a:r>
          </a:p>
          <a:p>
            <a:pPr algn="ctr">
              <a:lnSpc>
                <a:spcPts val="4289"/>
              </a:lnSpc>
              <a:spcBef>
                <a:spcPct val="0"/>
              </a:spcBef>
            </a:pPr>
            <a:r>
              <a:rPr lang="en-US" sz="3064" b="1">
                <a:solidFill>
                  <a:srgbClr val="FFFFFF"/>
                </a:solidFill>
                <a:latin typeface="Public Sans Bold"/>
                <a:ea typeface="Public Sans Bold"/>
                <a:cs typeface="Public Sans Bold"/>
                <a:sym typeface="Public Sans Bold"/>
              </a:rPr>
              <a:t>Board Meeting</a:t>
            </a:r>
          </a:p>
        </p:txBody>
      </p:sp>
      <p:sp>
        <p:nvSpPr>
          <p:cNvPr id="21" name="TextBox 21"/>
          <p:cNvSpPr txBox="1"/>
          <p:nvPr/>
        </p:nvSpPr>
        <p:spPr>
          <a:xfrm>
            <a:off x="9321667" y="1336143"/>
            <a:ext cx="6672560" cy="472712"/>
          </a:xfrm>
          <a:prstGeom prst="rect">
            <a:avLst/>
          </a:prstGeom>
        </p:spPr>
        <p:txBody>
          <a:bodyPr lIns="0" tIns="0" rIns="0" bIns="0" rtlCol="0" anchor="t">
            <a:spAutoFit/>
          </a:bodyPr>
          <a:lstStyle/>
          <a:p>
            <a:pPr algn="ctr">
              <a:lnSpc>
                <a:spcPts val="3869"/>
              </a:lnSpc>
              <a:spcBef>
                <a:spcPct val="0"/>
              </a:spcBef>
            </a:pPr>
            <a:r>
              <a:rPr lang="en-US" sz="2764" b="1">
                <a:solidFill>
                  <a:srgbClr val="000000"/>
                </a:solidFill>
                <a:latin typeface="Public Sans Bold"/>
                <a:ea typeface="Public Sans Bold"/>
                <a:cs typeface="Public Sans Bold"/>
                <a:sym typeface="Public Sans Bold"/>
              </a:rPr>
              <a:t>2026 Annual Luncheon website updates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00784" y="-445005"/>
            <a:ext cx="5546693" cy="11382397"/>
            <a:chOff x="0" y="0"/>
            <a:chExt cx="1460857" cy="2997833"/>
          </a:xfrm>
        </p:grpSpPr>
        <p:sp>
          <p:nvSpPr>
            <p:cNvPr id="3" name="Freeform 3"/>
            <p:cNvSpPr/>
            <p:nvPr/>
          </p:nvSpPr>
          <p:spPr>
            <a:xfrm>
              <a:off x="0" y="0"/>
              <a:ext cx="1460857" cy="2997833"/>
            </a:xfrm>
            <a:custGeom>
              <a:avLst/>
              <a:gdLst/>
              <a:ahLst/>
              <a:cxnLst/>
              <a:rect l="l" t="t" r="r" b="b"/>
              <a:pathLst>
                <a:path w="1460857" h="2997833">
                  <a:moveTo>
                    <a:pt x="0" y="0"/>
                  </a:moveTo>
                  <a:lnTo>
                    <a:pt x="1460857" y="0"/>
                  </a:lnTo>
                  <a:lnTo>
                    <a:pt x="1460857" y="2997833"/>
                  </a:lnTo>
                  <a:lnTo>
                    <a:pt x="0" y="2997833"/>
                  </a:lnTo>
                  <a:close/>
                </a:path>
              </a:pathLst>
            </a:custGeom>
            <a:solidFill>
              <a:srgbClr val="32B558"/>
            </a:solidFill>
          </p:spPr>
          <p:txBody>
            <a:bodyPr/>
            <a:lstStyle/>
            <a:p>
              <a:endParaRPr lang="en-US"/>
            </a:p>
          </p:txBody>
        </p:sp>
        <p:sp>
          <p:nvSpPr>
            <p:cNvPr id="4" name="TextBox 4"/>
            <p:cNvSpPr txBox="1"/>
            <p:nvPr/>
          </p:nvSpPr>
          <p:spPr>
            <a:xfrm>
              <a:off x="0" y="-47625"/>
              <a:ext cx="1460857" cy="3045458"/>
            </a:xfrm>
            <a:prstGeom prst="rect">
              <a:avLst/>
            </a:prstGeom>
          </p:spPr>
          <p:txBody>
            <a:bodyPr lIns="50800" tIns="50800" rIns="50800" bIns="50800" rtlCol="0" anchor="ctr"/>
            <a:lstStyle/>
            <a:p>
              <a:pPr algn="ctr">
                <a:lnSpc>
                  <a:spcPts val="2330"/>
                </a:lnSpc>
              </a:pPr>
              <a:endParaRPr/>
            </a:p>
          </p:txBody>
        </p:sp>
      </p:grpSp>
      <p:grpSp>
        <p:nvGrpSpPr>
          <p:cNvPr id="5" name="Group 5"/>
          <p:cNvGrpSpPr/>
          <p:nvPr/>
        </p:nvGrpSpPr>
        <p:grpSpPr>
          <a:xfrm>
            <a:off x="13776404" y="-2783373"/>
            <a:ext cx="4827839" cy="6498796"/>
            <a:chOff x="0" y="0"/>
            <a:chExt cx="1271530" cy="1711617"/>
          </a:xfrm>
        </p:grpSpPr>
        <p:sp>
          <p:nvSpPr>
            <p:cNvPr id="6" name="Freeform 6"/>
            <p:cNvSpPr/>
            <p:nvPr/>
          </p:nvSpPr>
          <p:spPr>
            <a:xfrm>
              <a:off x="0" y="0"/>
              <a:ext cx="1271530" cy="1711617"/>
            </a:xfrm>
            <a:custGeom>
              <a:avLst/>
              <a:gdLst/>
              <a:ahLst/>
              <a:cxnLst/>
              <a:rect l="l" t="t" r="r" b="b"/>
              <a:pathLst>
                <a:path w="1271530" h="1711617">
                  <a:moveTo>
                    <a:pt x="0" y="0"/>
                  </a:moveTo>
                  <a:lnTo>
                    <a:pt x="1271530" y="0"/>
                  </a:lnTo>
                  <a:lnTo>
                    <a:pt x="1271530" y="1711617"/>
                  </a:lnTo>
                  <a:lnTo>
                    <a:pt x="0" y="1711617"/>
                  </a:lnTo>
                  <a:close/>
                </a:path>
              </a:pathLst>
            </a:custGeom>
            <a:solidFill>
              <a:srgbClr val="FB8240"/>
            </a:solidFill>
          </p:spPr>
          <p:txBody>
            <a:bodyPr/>
            <a:lstStyle/>
            <a:p>
              <a:endParaRPr lang="en-US"/>
            </a:p>
          </p:txBody>
        </p:sp>
        <p:sp>
          <p:nvSpPr>
            <p:cNvPr id="7" name="TextBox 7"/>
            <p:cNvSpPr txBox="1"/>
            <p:nvPr/>
          </p:nvSpPr>
          <p:spPr>
            <a:xfrm>
              <a:off x="0" y="-47625"/>
              <a:ext cx="1271530" cy="1759242"/>
            </a:xfrm>
            <a:prstGeom prst="rect">
              <a:avLst/>
            </a:prstGeom>
          </p:spPr>
          <p:txBody>
            <a:bodyPr lIns="50800" tIns="50800" rIns="50800" bIns="50800" rtlCol="0" anchor="ctr"/>
            <a:lstStyle/>
            <a:p>
              <a:pPr algn="ctr">
                <a:lnSpc>
                  <a:spcPts val="2330"/>
                </a:lnSpc>
              </a:pPr>
              <a:endParaRPr/>
            </a:p>
          </p:txBody>
        </p:sp>
      </p:grpSp>
      <p:sp>
        <p:nvSpPr>
          <p:cNvPr id="8" name="Freeform 8"/>
          <p:cNvSpPr/>
          <p:nvPr/>
        </p:nvSpPr>
        <p:spPr>
          <a:xfrm>
            <a:off x="2389481" y="754877"/>
            <a:ext cx="15370008" cy="9042997"/>
          </a:xfrm>
          <a:custGeom>
            <a:avLst/>
            <a:gdLst/>
            <a:ahLst/>
            <a:cxnLst/>
            <a:rect l="l" t="t" r="r" b="b"/>
            <a:pathLst>
              <a:path w="15370008" h="9042997">
                <a:moveTo>
                  <a:pt x="0" y="0"/>
                </a:moveTo>
                <a:lnTo>
                  <a:pt x="15370009" y="0"/>
                </a:lnTo>
                <a:lnTo>
                  <a:pt x="15370009" y="9042997"/>
                </a:lnTo>
                <a:lnTo>
                  <a:pt x="0" y="9042997"/>
                </a:lnTo>
                <a:lnTo>
                  <a:pt x="0" y="0"/>
                </a:lnTo>
                <a:close/>
              </a:path>
            </a:pathLst>
          </a:custGeom>
          <a:blipFill>
            <a:blip r:embed="rId4"/>
            <a:stretch>
              <a:fillRect/>
            </a:stretch>
          </a:blipFill>
        </p:spPr>
        <p:txBody>
          <a:bodyPr/>
          <a:lstStyle/>
          <a:p>
            <a:endParaRPr lang="en-US"/>
          </a:p>
        </p:txBody>
      </p:sp>
      <p:grpSp>
        <p:nvGrpSpPr>
          <p:cNvPr id="9" name="Group 9"/>
          <p:cNvGrpSpPr/>
          <p:nvPr/>
        </p:nvGrpSpPr>
        <p:grpSpPr>
          <a:xfrm>
            <a:off x="1028700" y="1028700"/>
            <a:ext cx="16230600" cy="8229600"/>
            <a:chOff x="0" y="0"/>
            <a:chExt cx="4274726" cy="2167467"/>
          </a:xfrm>
        </p:grpSpPr>
        <p:sp>
          <p:nvSpPr>
            <p:cNvPr id="10" name="Freeform 10"/>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US"/>
            </a:p>
          </p:txBody>
        </p:sp>
        <p:sp>
          <p:nvSpPr>
            <p:cNvPr id="11" name="TextBox 11"/>
            <p:cNvSpPr txBox="1"/>
            <p:nvPr/>
          </p:nvSpPr>
          <p:spPr>
            <a:xfrm>
              <a:off x="0" y="-47625"/>
              <a:ext cx="4274726" cy="2215092"/>
            </a:xfrm>
            <a:prstGeom prst="rect">
              <a:avLst/>
            </a:prstGeom>
          </p:spPr>
          <p:txBody>
            <a:bodyPr lIns="50800" tIns="50800" rIns="50800" bIns="50800" rtlCol="0" anchor="ctr"/>
            <a:lstStyle/>
            <a:p>
              <a:pPr algn="ctr">
                <a:lnSpc>
                  <a:spcPts val="2330"/>
                </a:lnSpc>
              </a:pPr>
              <a:endParaRPr/>
            </a:p>
          </p:txBody>
        </p:sp>
      </p:grpSp>
      <p:grpSp>
        <p:nvGrpSpPr>
          <p:cNvPr id="12" name="Group 12"/>
          <p:cNvGrpSpPr/>
          <p:nvPr/>
        </p:nvGrpSpPr>
        <p:grpSpPr>
          <a:xfrm>
            <a:off x="1028700" y="1028700"/>
            <a:ext cx="7589038" cy="1144748"/>
            <a:chOff x="0" y="0"/>
            <a:chExt cx="1998759" cy="301497"/>
          </a:xfrm>
        </p:grpSpPr>
        <p:sp>
          <p:nvSpPr>
            <p:cNvPr id="13" name="Freeform 13"/>
            <p:cNvSpPr/>
            <p:nvPr/>
          </p:nvSpPr>
          <p:spPr>
            <a:xfrm>
              <a:off x="0" y="0"/>
              <a:ext cx="1998759" cy="301497"/>
            </a:xfrm>
            <a:custGeom>
              <a:avLst/>
              <a:gdLst/>
              <a:ahLst/>
              <a:cxnLst/>
              <a:rect l="l" t="t" r="r" b="b"/>
              <a:pathLst>
                <a:path w="1998759" h="301497">
                  <a:moveTo>
                    <a:pt x="0" y="0"/>
                  </a:moveTo>
                  <a:lnTo>
                    <a:pt x="1998759" y="0"/>
                  </a:lnTo>
                  <a:lnTo>
                    <a:pt x="1998759" y="301497"/>
                  </a:lnTo>
                  <a:lnTo>
                    <a:pt x="0" y="301497"/>
                  </a:lnTo>
                  <a:close/>
                </a:path>
              </a:pathLst>
            </a:custGeom>
            <a:solidFill>
              <a:srgbClr val="08A4CA"/>
            </a:solidFill>
          </p:spPr>
          <p:txBody>
            <a:bodyPr/>
            <a:lstStyle/>
            <a:p>
              <a:endParaRPr lang="en-US"/>
            </a:p>
          </p:txBody>
        </p:sp>
        <p:sp>
          <p:nvSpPr>
            <p:cNvPr id="14" name="TextBox 14"/>
            <p:cNvSpPr txBox="1"/>
            <p:nvPr/>
          </p:nvSpPr>
          <p:spPr>
            <a:xfrm>
              <a:off x="0" y="-38100"/>
              <a:ext cx="1998759" cy="339597"/>
            </a:xfrm>
            <a:prstGeom prst="rect">
              <a:avLst/>
            </a:prstGeom>
          </p:spPr>
          <p:txBody>
            <a:bodyPr lIns="50800" tIns="50800" rIns="50800" bIns="50800" rtlCol="0" anchor="ctr"/>
            <a:lstStyle/>
            <a:p>
              <a:pPr algn="ctr">
                <a:lnSpc>
                  <a:spcPts val="2659"/>
                </a:lnSpc>
              </a:pPr>
              <a:endParaRPr/>
            </a:p>
          </p:txBody>
        </p:sp>
      </p:grpSp>
      <p:pic>
        <p:nvPicPr>
          <p:cNvPr id="15" name="Picture 15">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rcRect/>
          <a:stretch>
            <a:fillRect/>
          </a:stretch>
        </p:blipFill>
        <p:spPr>
          <a:xfrm>
            <a:off x="8957302" y="168791"/>
            <a:ext cx="5637640" cy="10022472"/>
          </a:xfrm>
          <a:prstGeom prst="rect">
            <a:avLst/>
          </a:prstGeom>
        </p:spPr>
      </p:pic>
      <p:sp>
        <p:nvSpPr>
          <p:cNvPr id="16" name="TextBox 16"/>
          <p:cNvSpPr txBox="1"/>
          <p:nvPr/>
        </p:nvSpPr>
        <p:spPr>
          <a:xfrm>
            <a:off x="2028797" y="1098756"/>
            <a:ext cx="5588843" cy="1074692"/>
          </a:xfrm>
          <a:prstGeom prst="rect">
            <a:avLst/>
          </a:prstGeom>
        </p:spPr>
        <p:txBody>
          <a:bodyPr lIns="0" tIns="0" rIns="0" bIns="0" rtlCol="0" anchor="t">
            <a:spAutoFit/>
          </a:bodyPr>
          <a:lstStyle/>
          <a:p>
            <a:pPr algn="ctr">
              <a:lnSpc>
                <a:spcPts val="4289"/>
              </a:lnSpc>
            </a:pPr>
            <a:r>
              <a:rPr lang="en-US" sz="3064" b="1">
                <a:solidFill>
                  <a:srgbClr val="FFFFFF"/>
                </a:solidFill>
                <a:latin typeface="Public Sans Bold"/>
                <a:ea typeface="Public Sans Bold"/>
                <a:cs typeface="Public Sans Bold"/>
                <a:sym typeface="Public Sans Bold"/>
              </a:rPr>
              <a:t>May 2026 </a:t>
            </a:r>
          </a:p>
          <a:p>
            <a:pPr algn="ctr">
              <a:lnSpc>
                <a:spcPts val="4289"/>
              </a:lnSpc>
              <a:spcBef>
                <a:spcPct val="0"/>
              </a:spcBef>
            </a:pPr>
            <a:r>
              <a:rPr lang="en-US" sz="3064" b="1">
                <a:solidFill>
                  <a:srgbClr val="FFFFFF"/>
                </a:solidFill>
                <a:latin typeface="Public Sans Bold"/>
                <a:ea typeface="Public Sans Bold"/>
                <a:cs typeface="Public Sans Bold"/>
                <a:sym typeface="Public Sans Bold"/>
              </a:rPr>
              <a:t>Board Meeting</a:t>
            </a:r>
          </a:p>
        </p:txBody>
      </p:sp>
      <p:sp>
        <p:nvSpPr>
          <p:cNvPr id="17" name="TextBox 17"/>
          <p:cNvSpPr txBox="1"/>
          <p:nvPr/>
        </p:nvSpPr>
        <p:spPr>
          <a:xfrm>
            <a:off x="2389481" y="3639222"/>
            <a:ext cx="5247262" cy="532116"/>
          </a:xfrm>
          <a:prstGeom prst="rect">
            <a:avLst/>
          </a:prstGeom>
        </p:spPr>
        <p:txBody>
          <a:bodyPr lIns="0" tIns="0" rIns="0" bIns="0" rtlCol="0" anchor="t">
            <a:spAutoFit/>
          </a:bodyPr>
          <a:lstStyle/>
          <a:p>
            <a:pPr algn="ctr">
              <a:lnSpc>
                <a:spcPts val="4270"/>
              </a:lnSpc>
              <a:spcBef>
                <a:spcPct val="0"/>
              </a:spcBef>
            </a:pPr>
            <a:r>
              <a:rPr lang="en-US" sz="3050" b="1" u="sng">
                <a:solidFill>
                  <a:srgbClr val="000000"/>
                </a:solidFill>
                <a:latin typeface="Public Sans Bold"/>
                <a:ea typeface="Public Sans Bold"/>
                <a:cs typeface="Public Sans Bold"/>
                <a:sym typeface="Public Sans Bold"/>
              </a:rPr>
              <a:t>Promotional video!</a:t>
            </a:r>
          </a:p>
        </p:txBody>
      </p:sp>
    </p:spTree>
  </p:cSld>
  <p:clrMapOvr>
    <a:masterClrMapping/>
  </p:clrMapOvr>
  <p:timing>
    <p:tnLst>
      <p:par>
        <p:cTn id="1" dur="indefinite" restart="never" nodeType="tmRoot">
          <p:childTnLst>
            <p:video>
              <p:cMediaNode vol="100000">
                <p:cTn id="2" fill="hold" display="0">
                  <p:stCondLst>
                    <p:cond delay="indefinite"/>
                  </p:stCondLst>
                </p:cTn>
                <p:tgtEl>
                  <p:spTgt spid="15"/>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00784" y="-445005"/>
            <a:ext cx="5546693" cy="11382397"/>
            <a:chOff x="0" y="0"/>
            <a:chExt cx="1460857" cy="2997833"/>
          </a:xfrm>
        </p:grpSpPr>
        <p:sp>
          <p:nvSpPr>
            <p:cNvPr id="3" name="Freeform 3"/>
            <p:cNvSpPr/>
            <p:nvPr/>
          </p:nvSpPr>
          <p:spPr>
            <a:xfrm>
              <a:off x="0" y="0"/>
              <a:ext cx="1460857" cy="2997833"/>
            </a:xfrm>
            <a:custGeom>
              <a:avLst/>
              <a:gdLst/>
              <a:ahLst/>
              <a:cxnLst/>
              <a:rect l="l" t="t" r="r" b="b"/>
              <a:pathLst>
                <a:path w="1460857" h="2997833">
                  <a:moveTo>
                    <a:pt x="0" y="0"/>
                  </a:moveTo>
                  <a:lnTo>
                    <a:pt x="1460857" y="0"/>
                  </a:lnTo>
                  <a:lnTo>
                    <a:pt x="1460857" y="2997833"/>
                  </a:lnTo>
                  <a:lnTo>
                    <a:pt x="0" y="2997833"/>
                  </a:lnTo>
                  <a:close/>
                </a:path>
              </a:pathLst>
            </a:custGeom>
            <a:solidFill>
              <a:srgbClr val="32B558"/>
            </a:solidFill>
          </p:spPr>
          <p:txBody>
            <a:bodyPr/>
            <a:lstStyle/>
            <a:p>
              <a:endParaRPr lang="en-US"/>
            </a:p>
          </p:txBody>
        </p:sp>
        <p:sp>
          <p:nvSpPr>
            <p:cNvPr id="4" name="TextBox 4"/>
            <p:cNvSpPr txBox="1"/>
            <p:nvPr/>
          </p:nvSpPr>
          <p:spPr>
            <a:xfrm>
              <a:off x="0" y="-47625"/>
              <a:ext cx="1460857" cy="3045458"/>
            </a:xfrm>
            <a:prstGeom prst="rect">
              <a:avLst/>
            </a:prstGeom>
          </p:spPr>
          <p:txBody>
            <a:bodyPr lIns="50800" tIns="50800" rIns="50800" bIns="50800" rtlCol="0" anchor="ctr"/>
            <a:lstStyle/>
            <a:p>
              <a:pPr algn="ctr">
                <a:lnSpc>
                  <a:spcPts val="2330"/>
                </a:lnSpc>
              </a:pPr>
              <a:endParaRPr/>
            </a:p>
          </p:txBody>
        </p:sp>
      </p:grpSp>
      <p:grpSp>
        <p:nvGrpSpPr>
          <p:cNvPr id="5" name="Group 5"/>
          <p:cNvGrpSpPr/>
          <p:nvPr/>
        </p:nvGrpSpPr>
        <p:grpSpPr>
          <a:xfrm>
            <a:off x="13776404" y="-2783373"/>
            <a:ext cx="4827839" cy="6498796"/>
            <a:chOff x="0" y="0"/>
            <a:chExt cx="1271530" cy="1711617"/>
          </a:xfrm>
        </p:grpSpPr>
        <p:sp>
          <p:nvSpPr>
            <p:cNvPr id="6" name="Freeform 6"/>
            <p:cNvSpPr/>
            <p:nvPr/>
          </p:nvSpPr>
          <p:spPr>
            <a:xfrm>
              <a:off x="0" y="0"/>
              <a:ext cx="1271530" cy="1711617"/>
            </a:xfrm>
            <a:custGeom>
              <a:avLst/>
              <a:gdLst/>
              <a:ahLst/>
              <a:cxnLst/>
              <a:rect l="l" t="t" r="r" b="b"/>
              <a:pathLst>
                <a:path w="1271530" h="1711617">
                  <a:moveTo>
                    <a:pt x="0" y="0"/>
                  </a:moveTo>
                  <a:lnTo>
                    <a:pt x="1271530" y="0"/>
                  </a:lnTo>
                  <a:lnTo>
                    <a:pt x="1271530" y="1711617"/>
                  </a:lnTo>
                  <a:lnTo>
                    <a:pt x="0" y="1711617"/>
                  </a:lnTo>
                  <a:close/>
                </a:path>
              </a:pathLst>
            </a:custGeom>
            <a:solidFill>
              <a:srgbClr val="FB8240"/>
            </a:solidFill>
          </p:spPr>
          <p:txBody>
            <a:bodyPr/>
            <a:lstStyle/>
            <a:p>
              <a:endParaRPr lang="en-US"/>
            </a:p>
          </p:txBody>
        </p:sp>
        <p:sp>
          <p:nvSpPr>
            <p:cNvPr id="7" name="TextBox 7"/>
            <p:cNvSpPr txBox="1"/>
            <p:nvPr/>
          </p:nvSpPr>
          <p:spPr>
            <a:xfrm>
              <a:off x="0" y="-47625"/>
              <a:ext cx="1271530" cy="1759242"/>
            </a:xfrm>
            <a:prstGeom prst="rect">
              <a:avLst/>
            </a:prstGeom>
          </p:spPr>
          <p:txBody>
            <a:bodyPr lIns="50800" tIns="50800" rIns="50800" bIns="50800" rtlCol="0" anchor="ctr"/>
            <a:lstStyle/>
            <a:p>
              <a:pPr algn="ctr">
                <a:lnSpc>
                  <a:spcPts val="2330"/>
                </a:lnSpc>
              </a:pPr>
              <a:endParaRPr/>
            </a:p>
          </p:txBody>
        </p:sp>
      </p:grpSp>
      <p:sp>
        <p:nvSpPr>
          <p:cNvPr id="8" name="Freeform 8"/>
          <p:cNvSpPr/>
          <p:nvPr/>
        </p:nvSpPr>
        <p:spPr>
          <a:xfrm>
            <a:off x="2389481" y="754877"/>
            <a:ext cx="15370008" cy="9042997"/>
          </a:xfrm>
          <a:custGeom>
            <a:avLst/>
            <a:gdLst/>
            <a:ahLst/>
            <a:cxnLst/>
            <a:rect l="l" t="t" r="r" b="b"/>
            <a:pathLst>
              <a:path w="15370008" h="9042997">
                <a:moveTo>
                  <a:pt x="0" y="0"/>
                </a:moveTo>
                <a:lnTo>
                  <a:pt x="15370009" y="0"/>
                </a:lnTo>
                <a:lnTo>
                  <a:pt x="15370009" y="9042997"/>
                </a:lnTo>
                <a:lnTo>
                  <a:pt x="0" y="9042997"/>
                </a:lnTo>
                <a:lnTo>
                  <a:pt x="0" y="0"/>
                </a:lnTo>
                <a:close/>
              </a:path>
            </a:pathLst>
          </a:custGeom>
          <a:blipFill>
            <a:blip r:embed="rId2"/>
            <a:stretch>
              <a:fillRect/>
            </a:stretch>
          </a:blipFill>
        </p:spPr>
        <p:txBody>
          <a:bodyPr/>
          <a:lstStyle/>
          <a:p>
            <a:endParaRPr lang="en-US"/>
          </a:p>
        </p:txBody>
      </p:sp>
      <p:grpSp>
        <p:nvGrpSpPr>
          <p:cNvPr id="9" name="Group 9"/>
          <p:cNvGrpSpPr/>
          <p:nvPr/>
        </p:nvGrpSpPr>
        <p:grpSpPr>
          <a:xfrm>
            <a:off x="1028700" y="1028700"/>
            <a:ext cx="16230600" cy="8229600"/>
            <a:chOff x="0" y="0"/>
            <a:chExt cx="4274726" cy="2167467"/>
          </a:xfrm>
        </p:grpSpPr>
        <p:sp>
          <p:nvSpPr>
            <p:cNvPr id="10" name="Freeform 10"/>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US"/>
            </a:p>
          </p:txBody>
        </p:sp>
        <p:sp>
          <p:nvSpPr>
            <p:cNvPr id="11" name="TextBox 11"/>
            <p:cNvSpPr txBox="1"/>
            <p:nvPr/>
          </p:nvSpPr>
          <p:spPr>
            <a:xfrm>
              <a:off x="0" y="-47625"/>
              <a:ext cx="4274726" cy="2215092"/>
            </a:xfrm>
            <a:prstGeom prst="rect">
              <a:avLst/>
            </a:prstGeom>
          </p:spPr>
          <p:txBody>
            <a:bodyPr lIns="50800" tIns="50800" rIns="50800" bIns="50800" rtlCol="0" anchor="ctr"/>
            <a:lstStyle/>
            <a:p>
              <a:pPr algn="ctr">
                <a:lnSpc>
                  <a:spcPts val="2330"/>
                </a:lnSpc>
              </a:pPr>
              <a:endParaRPr/>
            </a:p>
          </p:txBody>
        </p:sp>
      </p:grpSp>
      <p:grpSp>
        <p:nvGrpSpPr>
          <p:cNvPr id="12" name="Group 12"/>
          <p:cNvGrpSpPr/>
          <p:nvPr/>
        </p:nvGrpSpPr>
        <p:grpSpPr>
          <a:xfrm>
            <a:off x="1028700" y="1028700"/>
            <a:ext cx="7589038" cy="1144748"/>
            <a:chOff x="0" y="0"/>
            <a:chExt cx="1998759" cy="301497"/>
          </a:xfrm>
        </p:grpSpPr>
        <p:sp>
          <p:nvSpPr>
            <p:cNvPr id="13" name="Freeform 13"/>
            <p:cNvSpPr/>
            <p:nvPr/>
          </p:nvSpPr>
          <p:spPr>
            <a:xfrm>
              <a:off x="0" y="0"/>
              <a:ext cx="1998759" cy="301497"/>
            </a:xfrm>
            <a:custGeom>
              <a:avLst/>
              <a:gdLst/>
              <a:ahLst/>
              <a:cxnLst/>
              <a:rect l="l" t="t" r="r" b="b"/>
              <a:pathLst>
                <a:path w="1998759" h="301497">
                  <a:moveTo>
                    <a:pt x="0" y="0"/>
                  </a:moveTo>
                  <a:lnTo>
                    <a:pt x="1998759" y="0"/>
                  </a:lnTo>
                  <a:lnTo>
                    <a:pt x="1998759" y="301497"/>
                  </a:lnTo>
                  <a:lnTo>
                    <a:pt x="0" y="301497"/>
                  </a:lnTo>
                  <a:close/>
                </a:path>
              </a:pathLst>
            </a:custGeom>
            <a:solidFill>
              <a:srgbClr val="08A4CA"/>
            </a:solidFill>
          </p:spPr>
          <p:txBody>
            <a:bodyPr/>
            <a:lstStyle/>
            <a:p>
              <a:endParaRPr lang="en-US"/>
            </a:p>
          </p:txBody>
        </p:sp>
        <p:sp>
          <p:nvSpPr>
            <p:cNvPr id="14" name="TextBox 14"/>
            <p:cNvSpPr txBox="1"/>
            <p:nvPr/>
          </p:nvSpPr>
          <p:spPr>
            <a:xfrm>
              <a:off x="0" y="-38100"/>
              <a:ext cx="1998759" cy="339597"/>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a:off x="2201029" y="4825046"/>
            <a:ext cx="6183866" cy="4230272"/>
          </a:xfrm>
          <a:custGeom>
            <a:avLst/>
            <a:gdLst/>
            <a:ahLst/>
            <a:cxnLst/>
            <a:rect l="l" t="t" r="r" b="b"/>
            <a:pathLst>
              <a:path w="6183866" h="4230272">
                <a:moveTo>
                  <a:pt x="0" y="0"/>
                </a:moveTo>
                <a:lnTo>
                  <a:pt x="6183867" y="0"/>
                </a:lnTo>
                <a:lnTo>
                  <a:pt x="6183867" y="4230272"/>
                </a:lnTo>
                <a:lnTo>
                  <a:pt x="0" y="4230272"/>
                </a:lnTo>
                <a:lnTo>
                  <a:pt x="0" y="0"/>
                </a:lnTo>
                <a:close/>
              </a:path>
            </a:pathLst>
          </a:custGeom>
          <a:blipFill>
            <a:blip r:embed="rId3"/>
            <a:stretch>
              <a:fillRect/>
            </a:stretch>
          </a:blipFill>
        </p:spPr>
        <p:txBody>
          <a:bodyPr/>
          <a:lstStyle/>
          <a:p>
            <a:endParaRPr lang="en-US"/>
          </a:p>
        </p:txBody>
      </p:sp>
      <p:sp>
        <p:nvSpPr>
          <p:cNvPr id="16" name="Freeform 16"/>
          <p:cNvSpPr/>
          <p:nvPr/>
        </p:nvSpPr>
        <p:spPr>
          <a:xfrm>
            <a:off x="1217774" y="2325083"/>
            <a:ext cx="4314237" cy="2951292"/>
          </a:xfrm>
          <a:custGeom>
            <a:avLst/>
            <a:gdLst/>
            <a:ahLst/>
            <a:cxnLst/>
            <a:rect l="l" t="t" r="r" b="b"/>
            <a:pathLst>
              <a:path w="4314237" h="2951292">
                <a:moveTo>
                  <a:pt x="0" y="0"/>
                </a:moveTo>
                <a:lnTo>
                  <a:pt x="4314238" y="0"/>
                </a:lnTo>
                <a:lnTo>
                  <a:pt x="4314238" y="2951292"/>
                </a:lnTo>
                <a:lnTo>
                  <a:pt x="0" y="2951292"/>
                </a:lnTo>
                <a:lnTo>
                  <a:pt x="0" y="0"/>
                </a:lnTo>
                <a:close/>
              </a:path>
            </a:pathLst>
          </a:custGeom>
          <a:blipFill>
            <a:blip r:embed="rId4"/>
            <a:stretch>
              <a:fillRect/>
            </a:stretch>
          </a:blipFill>
        </p:spPr>
        <p:txBody>
          <a:bodyPr/>
          <a:lstStyle/>
          <a:p>
            <a:endParaRPr lang="en-US"/>
          </a:p>
        </p:txBody>
      </p:sp>
      <p:sp>
        <p:nvSpPr>
          <p:cNvPr id="17" name="TextBox 17"/>
          <p:cNvSpPr txBox="1"/>
          <p:nvPr/>
        </p:nvSpPr>
        <p:spPr>
          <a:xfrm>
            <a:off x="2028797" y="1098756"/>
            <a:ext cx="5588843" cy="1074692"/>
          </a:xfrm>
          <a:prstGeom prst="rect">
            <a:avLst/>
          </a:prstGeom>
        </p:spPr>
        <p:txBody>
          <a:bodyPr lIns="0" tIns="0" rIns="0" bIns="0" rtlCol="0" anchor="t">
            <a:spAutoFit/>
          </a:bodyPr>
          <a:lstStyle/>
          <a:p>
            <a:pPr algn="ctr">
              <a:lnSpc>
                <a:spcPts val="4289"/>
              </a:lnSpc>
            </a:pPr>
            <a:r>
              <a:rPr lang="en-US" sz="3064" b="1">
                <a:solidFill>
                  <a:srgbClr val="FFFFFF"/>
                </a:solidFill>
                <a:latin typeface="Public Sans Bold"/>
                <a:ea typeface="Public Sans Bold"/>
                <a:cs typeface="Public Sans Bold"/>
                <a:sym typeface="Public Sans Bold"/>
              </a:rPr>
              <a:t>May 2026 </a:t>
            </a:r>
          </a:p>
          <a:p>
            <a:pPr algn="ctr">
              <a:lnSpc>
                <a:spcPts val="4289"/>
              </a:lnSpc>
              <a:spcBef>
                <a:spcPct val="0"/>
              </a:spcBef>
            </a:pPr>
            <a:r>
              <a:rPr lang="en-US" sz="3064" b="1">
                <a:solidFill>
                  <a:srgbClr val="FFFFFF"/>
                </a:solidFill>
                <a:latin typeface="Public Sans Bold"/>
                <a:ea typeface="Public Sans Bold"/>
                <a:cs typeface="Public Sans Bold"/>
                <a:sym typeface="Public Sans Bold"/>
              </a:rPr>
              <a:t>Board Meeting</a:t>
            </a:r>
          </a:p>
        </p:txBody>
      </p:sp>
      <p:sp>
        <p:nvSpPr>
          <p:cNvPr id="18" name="TextBox 18"/>
          <p:cNvSpPr txBox="1"/>
          <p:nvPr/>
        </p:nvSpPr>
        <p:spPr>
          <a:xfrm>
            <a:off x="6559690" y="2652840"/>
            <a:ext cx="7603504" cy="1147889"/>
          </a:xfrm>
          <a:prstGeom prst="rect">
            <a:avLst/>
          </a:prstGeom>
        </p:spPr>
        <p:txBody>
          <a:bodyPr lIns="0" tIns="0" rIns="0" bIns="0" rtlCol="0" anchor="t">
            <a:spAutoFit/>
          </a:bodyPr>
          <a:lstStyle/>
          <a:p>
            <a:pPr algn="ctr">
              <a:lnSpc>
                <a:spcPts val="4554"/>
              </a:lnSpc>
            </a:pPr>
            <a:r>
              <a:rPr lang="en-US" sz="3253" b="1">
                <a:solidFill>
                  <a:srgbClr val="000000"/>
                </a:solidFill>
                <a:latin typeface="Public Sans Bold"/>
                <a:ea typeface="Public Sans Bold"/>
                <a:cs typeface="Public Sans Bold"/>
                <a:sym typeface="Public Sans Bold"/>
              </a:rPr>
              <a:t>Featured In-Kind donation</a:t>
            </a:r>
          </a:p>
          <a:p>
            <a:pPr algn="ctr">
              <a:lnSpc>
                <a:spcPts val="4554"/>
              </a:lnSpc>
              <a:spcBef>
                <a:spcPct val="0"/>
              </a:spcBef>
            </a:pPr>
            <a:r>
              <a:rPr lang="en-US" sz="3253" b="1">
                <a:solidFill>
                  <a:srgbClr val="000000"/>
                </a:solidFill>
                <a:latin typeface="Public Sans Bold"/>
                <a:ea typeface="Public Sans Bold"/>
                <a:cs typeface="Public Sans Bold"/>
                <a:sym typeface="Public Sans Bold"/>
              </a:rPr>
              <a:t>Grand Cayman Getaway</a:t>
            </a:r>
          </a:p>
        </p:txBody>
      </p:sp>
      <p:sp>
        <p:nvSpPr>
          <p:cNvPr id="19" name="TextBox 19"/>
          <p:cNvSpPr txBox="1"/>
          <p:nvPr/>
        </p:nvSpPr>
        <p:spPr>
          <a:xfrm>
            <a:off x="9144000" y="4204148"/>
            <a:ext cx="7146289" cy="4534172"/>
          </a:xfrm>
          <a:prstGeom prst="rect">
            <a:avLst/>
          </a:prstGeom>
        </p:spPr>
        <p:txBody>
          <a:bodyPr lIns="0" tIns="0" rIns="0" bIns="0" rtlCol="0" anchor="t">
            <a:spAutoFit/>
          </a:bodyPr>
          <a:lstStyle/>
          <a:p>
            <a:pPr algn="ctr">
              <a:lnSpc>
                <a:spcPts val="2610"/>
              </a:lnSpc>
            </a:pPr>
            <a:r>
              <a:rPr lang="en-US" sz="1864">
                <a:solidFill>
                  <a:srgbClr val="000000"/>
                </a:solidFill>
                <a:latin typeface="Public Sans"/>
                <a:ea typeface="Public Sans"/>
                <a:cs typeface="Public Sans"/>
                <a:sym typeface="Public Sans"/>
              </a:rPr>
              <a:t>Thanks to Judge Jirotka, we are honored to announce that he has graciously donated a week long stay in a garden-view condo that sleeps 4. This will be included in our day of fundraising efforts via auction. </a:t>
            </a:r>
          </a:p>
          <a:p>
            <a:pPr algn="ctr">
              <a:lnSpc>
                <a:spcPts val="2610"/>
              </a:lnSpc>
            </a:pPr>
            <a:endParaRPr lang="en-US" sz="1864">
              <a:solidFill>
                <a:srgbClr val="000000"/>
              </a:solidFill>
              <a:latin typeface="Public Sans"/>
              <a:ea typeface="Public Sans"/>
              <a:cs typeface="Public Sans"/>
              <a:sym typeface="Public Sans"/>
            </a:endParaRPr>
          </a:p>
          <a:p>
            <a:pPr algn="ctr">
              <a:lnSpc>
                <a:spcPts val="2610"/>
              </a:lnSpc>
            </a:pPr>
            <a:r>
              <a:rPr lang="en-US" sz="1864">
                <a:solidFill>
                  <a:srgbClr val="000000"/>
                </a:solidFill>
                <a:latin typeface="Public Sans"/>
                <a:ea typeface="Public Sans"/>
                <a:cs typeface="Public Sans"/>
                <a:sym typeface="Public Sans"/>
              </a:rPr>
              <a:t>We are looking to make this an incredible package offering for our attendees to include gift cards for airfare or a dining certificate from a local restaurant close to the condo location.</a:t>
            </a:r>
            <a:r>
              <a:rPr lang="en-US" sz="1864" b="1">
                <a:solidFill>
                  <a:srgbClr val="000000"/>
                </a:solidFill>
                <a:latin typeface="Public Sans Bold"/>
                <a:ea typeface="Public Sans Bold"/>
                <a:cs typeface="Public Sans Bold"/>
                <a:sym typeface="Public Sans Bold"/>
              </a:rPr>
              <a:t> </a:t>
            </a:r>
          </a:p>
          <a:p>
            <a:pPr algn="ctr">
              <a:lnSpc>
                <a:spcPts val="2610"/>
              </a:lnSpc>
            </a:pPr>
            <a:endParaRPr lang="en-US" sz="1864" b="1">
              <a:solidFill>
                <a:srgbClr val="000000"/>
              </a:solidFill>
              <a:latin typeface="Public Sans Bold"/>
              <a:ea typeface="Public Sans Bold"/>
              <a:cs typeface="Public Sans Bold"/>
              <a:sym typeface="Public Sans Bold"/>
            </a:endParaRPr>
          </a:p>
          <a:p>
            <a:pPr algn="ctr">
              <a:lnSpc>
                <a:spcPts val="2610"/>
              </a:lnSpc>
            </a:pPr>
            <a:endParaRPr lang="en-US" sz="1864" b="1">
              <a:solidFill>
                <a:srgbClr val="000000"/>
              </a:solidFill>
              <a:latin typeface="Public Sans Bold"/>
              <a:ea typeface="Public Sans Bold"/>
              <a:cs typeface="Public Sans Bold"/>
              <a:sym typeface="Public Sans Bold"/>
            </a:endParaRPr>
          </a:p>
          <a:p>
            <a:pPr algn="ctr">
              <a:lnSpc>
                <a:spcPts val="2610"/>
              </a:lnSpc>
            </a:pPr>
            <a:r>
              <a:rPr lang="en-US" sz="1864" b="1">
                <a:solidFill>
                  <a:srgbClr val="000000"/>
                </a:solidFill>
                <a:latin typeface="Public Sans Bold"/>
                <a:ea typeface="Public Sans Bold"/>
                <a:cs typeface="Public Sans Bold"/>
                <a:sym typeface="Public Sans Bold"/>
              </a:rPr>
              <a:t>Additional in-kind support is needed and greatly appreciated!</a:t>
            </a:r>
          </a:p>
          <a:p>
            <a:pPr algn="ctr">
              <a:lnSpc>
                <a:spcPts val="2610"/>
              </a:lnSpc>
            </a:pPr>
            <a:endParaRPr lang="en-US" sz="1864" b="1">
              <a:solidFill>
                <a:srgbClr val="000000"/>
              </a:solidFill>
              <a:latin typeface="Public Sans Bold"/>
              <a:ea typeface="Public Sans Bold"/>
              <a:cs typeface="Public Sans Bold"/>
              <a:sym typeface="Public Sans Bold"/>
            </a:endParaRPr>
          </a:p>
          <a:p>
            <a:pPr algn="ctr">
              <a:lnSpc>
                <a:spcPts val="2610"/>
              </a:lnSpc>
              <a:spcBef>
                <a:spcPct val="0"/>
              </a:spcBef>
            </a:pPr>
            <a:r>
              <a:rPr lang="en-US" sz="1864" b="1">
                <a:solidFill>
                  <a:srgbClr val="000000"/>
                </a:solidFill>
                <a:latin typeface="Public Sans Bold"/>
                <a:ea typeface="Public Sans Bold"/>
                <a:cs typeface="Public Sans Bold"/>
                <a:sym typeface="Public Sans Bold"/>
              </a:rPr>
              <a:t>Deadline to receive print recognition in 2026 Luncheon Program will be July 27,2026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2347dd6-bd5b-4420-b785-8e03440bdb0e">
      <Terms xmlns="http://schemas.microsoft.com/office/infopath/2007/PartnerControls"/>
    </lcf76f155ced4ddcb4097134ff3c332f>
    <TaxCatchAll xmlns="d01aa806-d2e1-4f32-842f-7f7a8ed585a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E46108B2472B845B383E662808D4C1C" ma:contentTypeVersion="16" ma:contentTypeDescription="Create a new document." ma:contentTypeScope="" ma:versionID="2069c6807d42c97a03597f0fcfbf9282">
  <xsd:schema xmlns:xsd="http://www.w3.org/2001/XMLSchema" xmlns:xs="http://www.w3.org/2001/XMLSchema" xmlns:p="http://schemas.microsoft.com/office/2006/metadata/properties" xmlns:ns2="72347dd6-bd5b-4420-b785-8e03440bdb0e" xmlns:ns3="d01aa806-d2e1-4f32-842f-7f7a8ed585a7" targetNamespace="http://schemas.microsoft.com/office/2006/metadata/properties" ma:root="true" ma:fieldsID="90c20194138da538cdb057e34b2bb1a9" ns2:_="" ns3:_="">
    <xsd:import namespace="72347dd6-bd5b-4420-b785-8e03440bdb0e"/>
    <xsd:import namespace="d01aa806-d2e1-4f32-842f-7f7a8ed585a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347dd6-bd5b-4420-b785-8e03440bdb0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878953c-0e80-4e35-853f-d886eb4a40b3"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01aa806-d2e1-4f32-842f-7f7a8ed585a7"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aa04766-8187-4f2a-920d-e9025b989850}" ma:internalName="TaxCatchAll" ma:showField="CatchAllData" ma:web="d01aa806-d2e1-4f32-842f-7f7a8ed585a7">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B6B305A-1858-4ACD-9306-91127E00A495}">
  <ds:schemaRefs>
    <ds:schemaRef ds:uri="http://schemas.microsoft.com/office/2006/metadata/properties"/>
    <ds:schemaRef ds:uri="http://schemas.microsoft.com/office/infopath/2007/PartnerControls"/>
    <ds:schemaRef ds:uri="72347dd6-bd5b-4420-b785-8e03440bdb0e"/>
    <ds:schemaRef ds:uri="d01aa806-d2e1-4f32-842f-7f7a8ed585a7"/>
  </ds:schemaRefs>
</ds:datastoreItem>
</file>

<file path=customXml/itemProps2.xml><?xml version="1.0" encoding="utf-8"?>
<ds:datastoreItem xmlns:ds="http://schemas.openxmlformats.org/officeDocument/2006/customXml" ds:itemID="{44C0A587-3C59-4304-AC9B-D7521BB0B7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2347dd6-bd5b-4420-b785-8e03440bdb0e"/>
    <ds:schemaRef ds:uri="d01aa806-d2e1-4f32-842f-7f7a8ed585a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9BAADC5-0397-48BF-9A70-71ACE9736B4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TotalTime>
  <Words>325</Words>
  <Application>Microsoft Office PowerPoint</Application>
  <PresentationFormat>Custom</PresentationFormat>
  <Paragraphs>79</Paragraphs>
  <Slides>6</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Aptos</vt:lpstr>
      <vt:lpstr>Public Sans Bold</vt:lpstr>
      <vt:lpstr>Public Sans</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Board Meeting Development Update Slides</dc:title>
  <dc:creator>Melissa Lawrence</dc:creator>
  <cp:lastModifiedBy>Melissa Lawrence</cp:lastModifiedBy>
  <cp:revision>3</cp:revision>
  <dcterms:created xsi:type="dcterms:W3CDTF">2006-08-16T00:00:00Z</dcterms:created>
  <dcterms:modified xsi:type="dcterms:W3CDTF">2026-05-07T20:30:48Z</dcterms:modified>
  <dc:identifier>DAGniGIq3EY</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0x0101005E46108B2472B845B383E662808D4C1C</vt:lpwstr>
  </property>
</Properties>
</file>